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50"/>
  </p:notesMasterIdLst>
  <p:sldIdLst>
    <p:sldId id="256" r:id="rId2"/>
    <p:sldId id="395" r:id="rId3"/>
    <p:sldId id="396" r:id="rId4"/>
    <p:sldId id="335" r:id="rId5"/>
    <p:sldId id="362" r:id="rId6"/>
    <p:sldId id="363" r:id="rId7"/>
    <p:sldId id="389" r:id="rId8"/>
    <p:sldId id="341" r:id="rId9"/>
    <p:sldId id="397" r:id="rId10"/>
    <p:sldId id="365" r:id="rId11"/>
    <p:sldId id="366" r:id="rId12"/>
    <p:sldId id="367" r:id="rId13"/>
    <p:sldId id="368" r:id="rId14"/>
    <p:sldId id="369" r:id="rId15"/>
    <p:sldId id="371" r:id="rId16"/>
    <p:sldId id="372" r:id="rId17"/>
    <p:sldId id="373" r:id="rId18"/>
    <p:sldId id="374" r:id="rId19"/>
    <p:sldId id="351" r:id="rId20"/>
    <p:sldId id="361" r:id="rId21"/>
    <p:sldId id="398" r:id="rId22"/>
    <p:sldId id="387" r:id="rId23"/>
    <p:sldId id="381" r:id="rId24"/>
    <p:sldId id="380" r:id="rId25"/>
    <p:sldId id="392" r:id="rId26"/>
    <p:sldId id="402" r:id="rId27"/>
    <p:sldId id="399" r:id="rId28"/>
    <p:sldId id="400" r:id="rId29"/>
    <p:sldId id="401" r:id="rId30"/>
    <p:sldId id="386" r:id="rId31"/>
    <p:sldId id="349" r:id="rId32"/>
    <p:sldId id="359" r:id="rId33"/>
    <p:sldId id="376" r:id="rId34"/>
    <p:sldId id="343" r:id="rId35"/>
    <p:sldId id="378" r:id="rId36"/>
    <p:sldId id="330" r:id="rId37"/>
    <p:sldId id="296" r:id="rId38"/>
    <p:sldId id="299" r:id="rId39"/>
    <p:sldId id="300" r:id="rId40"/>
    <p:sldId id="306" r:id="rId41"/>
    <p:sldId id="307" r:id="rId42"/>
    <p:sldId id="393" r:id="rId43"/>
    <p:sldId id="388" r:id="rId44"/>
    <p:sldId id="354" r:id="rId45"/>
    <p:sldId id="356" r:id="rId46"/>
    <p:sldId id="391" r:id="rId47"/>
    <p:sldId id="379" r:id="rId48"/>
    <p:sldId id="403" r:id="rId49"/>
  </p:sldIdLst>
  <p:sldSz cx="9144000" cy="6858000" type="letter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6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FCFCFC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29" autoAdjust="0"/>
    <p:restoredTop sz="83285" autoAdjust="0"/>
  </p:normalViewPr>
  <p:slideViewPr>
    <p:cSldViewPr>
      <p:cViewPr varScale="1">
        <p:scale>
          <a:sx n="64" d="100"/>
          <a:sy n="64" d="100"/>
        </p:scale>
        <p:origin x="1092" y="60"/>
      </p:cViewPr>
      <p:guideLst>
        <p:guide orient="horz" pos="2160"/>
        <p:guide pos="360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6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776" units="cm"/>
          <inkml:channel name="Y" type="integer" max="2048" units="cm"/>
        </inkml:traceFormat>
        <inkml:channelProperties>
          <inkml:channelProperty channel="X" name="resolution" value="128.43538" units="1/cm"/>
          <inkml:channelProperty channel="Y" name="resolution" value="123.3735" units="1/cm"/>
        </inkml:channelProperties>
      </inkml:inkSource>
      <inkml:timestamp xml:id="ts0" timeString="2014-04-09T12:20:04.45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17 0,'0'0,"0"0,0 0,-15 0,15 16,0-16,0 15,0-15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3108125A-CF0B-4788-AF7E-FCD27F359AF3}" type="datetimeFigureOut">
              <a:rPr lang="en-US" smtClean="0"/>
              <a:t>3/28/2015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2EC7383D-9EC9-43CE-A029-CE980AF62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546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C7383D-9EC9-43CE-A029-CE980AF62978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278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Only limited by practical RC-settling constraints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E61C1-7734-4FCB-8F0D-D5A2D5FB3475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115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533400"/>
            <a:ext cx="822960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2286000"/>
            <a:ext cx="8229600" cy="1676400"/>
          </a:xfr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author name(s)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371600" y="6400800"/>
            <a:ext cx="6400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Advances</a:t>
            </a:r>
            <a:r>
              <a:rPr lang="en-US" b="1" baseline="0" dirty="0" smtClean="0">
                <a:solidFill>
                  <a:schemeClr val="bg1"/>
                </a:solidFill>
              </a:rPr>
              <a:t> in Analog Circuit Design 2014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4114800"/>
            <a:ext cx="8229600" cy="1676400"/>
          </a:xfrm>
        </p:spPr>
        <p:txBody>
          <a:bodyPr anchor="ctr"/>
          <a:lstStyle>
            <a:lvl1pPr marL="0" indent="0" algn="ctr">
              <a:buFontTx/>
              <a:buNone/>
              <a:defRPr b="1" baseline="0"/>
            </a:lvl1pPr>
            <a:lvl2pPr marL="457200" indent="0" algn="ctr">
              <a:buFontTx/>
              <a:buNone/>
              <a:defRPr/>
            </a:lvl2pPr>
            <a:lvl3pPr marL="914400" indent="0" algn="ctr">
              <a:buFontTx/>
              <a:buNone/>
              <a:defRPr/>
            </a:lvl3pPr>
            <a:lvl4pPr marL="1371600" indent="0" algn="ctr">
              <a:buFontTx/>
              <a:buNone/>
              <a:defRPr/>
            </a:lvl4pPr>
            <a:lvl5pPr marL="1828800" indent="0" algn="ctr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add author affiliations(s)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263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505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4343400" cy="5257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343400" cy="5257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843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914400"/>
            <a:ext cx="4343400" cy="838200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1905000"/>
            <a:ext cx="4344988" cy="42672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914400"/>
            <a:ext cx="4346575" cy="838200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1905000"/>
            <a:ext cx="4343400" cy="42672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21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643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459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392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914400"/>
            <a:ext cx="88392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416675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16675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412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Ring Amplifier: Scalable Amplification with Ring Oscillators</a:t>
            </a: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u="sng" dirty="0" smtClean="0"/>
              <a:t>Benjamin Hershberg</a:t>
            </a:r>
            <a:r>
              <a:rPr lang="en-US" baseline="30000" dirty="0" smtClean="0"/>
              <a:t>1</a:t>
            </a:r>
            <a:r>
              <a:rPr lang="en-US" dirty="0" smtClean="0"/>
              <a:t>, Un-Ku Moon</a:t>
            </a:r>
            <a:r>
              <a:rPr lang="en-US" baseline="30000" dirty="0" smtClean="0"/>
              <a:t>2</a:t>
            </a:r>
            <a:endParaRPr lang="en-US" baseline="300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baseline="30000" dirty="0" smtClean="0"/>
              <a:t>1</a:t>
            </a:r>
            <a:r>
              <a:rPr lang="en-US" dirty="0" smtClean="0"/>
              <a:t> </a:t>
            </a:r>
            <a:r>
              <a:rPr lang="en-US" dirty="0" err="1" smtClean="0"/>
              <a:t>imec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Leuven,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Belgium</a:t>
            </a:r>
          </a:p>
          <a:p>
            <a:r>
              <a:rPr lang="en-US" baseline="30000" dirty="0" smtClean="0"/>
              <a:t>2</a:t>
            </a:r>
            <a:r>
              <a:rPr lang="en-US" dirty="0" smtClean="0"/>
              <a:t> Oregon State University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Corvallis, USA</a:t>
            </a:r>
          </a:p>
        </p:txBody>
      </p:sp>
    </p:spTree>
    <p:extLst>
      <p:ext uri="{BB962C8B-B14F-4D97-AF65-F5344CB8AC3E}">
        <p14:creationId xmlns:p14="http://schemas.microsoft.com/office/powerpoint/2010/main" val="229008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Ring Oscillator in Switched Capacitor Feedback</a:t>
            </a:r>
            <a:endParaRPr lang="en-US" sz="2800" dirty="0"/>
          </a:p>
        </p:txBody>
      </p:sp>
      <p:pic>
        <p:nvPicPr>
          <p:cNvPr id="4" name="Picture 2" descr="F:\My Documents\Academics\OSU Grad School\My Journal &amp; Conference Papers\ISSCC 2012 - Enceladus\Slides\Figures\ring_amp1.emf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58801" y="1252288"/>
            <a:ext cx="8032650" cy="3599110"/>
          </a:xfrm>
          <a:prstGeom prst="rect">
            <a:avLst/>
          </a:prstGeom>
          <a:noFill/>
        </p:spPr>
      </p:pic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16675"/>
            <a:ext cx="2438400" cy="365125"/>
          </a:xfrm>
        </p:spPr>
        <p:txBody>
          <a:bodyPr/>
          <a:lstStyle/>
          <a:p>
            <a:r>
              <a:rPr lang="en-US" dirty="0" smtClean="0"/>
              <a:t>Slide </a:t>
            </a:r>
            <a:fld id="{43D13783-42DA-4D39-B1EE-338536AF036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09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F:\My Documents\Academics\OSU Grad School\My Journal &amp; Conference Papers\ISSCC 2012 - Enceladus\Slides\Figures\waveforms\DZ_0mV.emf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76729" y="1360932"/>
            <a:ext cx="8145913" cy="47536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Group 10"/>
          <p:cNvGrpSpPr/>
          <p:nvPr/>
        </p:nvGrpSpPr>
        <p:grpSpPr>
          <a:xfrm>
            <a:off x="571500" y="1485900"/>
            <a:ext cx="8081010" cy="4783947"/>
            <a:chOff x="571500" y="1485900"/>
            <a:chExt cx="8081010" cy="4783947"/>
          </a:xfrm>
        </p:grpSpPr>
        <p:sp>
          <p:nvSpPr>
            <p:cNvPr id="18" name="TextBox 17"/>
            <p:cNvSpPr txBox="1"/>
            <p:nvPr/>
          </p:nvSpPr>
          <p:spPr>
            <a:xfrm>
              <a:off x="571500" y="1485900"/>
              <a:ext cx="914400" cy="41277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1.2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1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0.8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0.6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0.4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0.2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05890" y="5600700"/>
              <a:ext cx="724662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spc="3450" dirty="0" smtClean="0"/>
                <a:t>0 1 2 3 4 5 6</a:t>
              </a:r>
              <a:endParaRPr lang="en-US" sz="1600" spc="3450" dirty="0"/>
            </a:p>
          </p:txBody>
        </p:sp>
        <p:sp>
          <p:nvSpPr>
            <p:cNvPr id="22" name="TextBox 21"/>
            <p:cNvSpPr txBox="1"/>
            <p:nvPr/>
          </p:nvSpPr>
          <p:spPr>
            <a:xfrm rot="16200000">
              <a:off x="252755" y="3477355"/>
              <a:ext cx="11518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Volts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116094" y="5900515"/>
              <a:ext cx="115184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time (ns)</a:t>
              </a:r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Ring Oscillator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Sample Waveform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5" name="Straight Arrow Connector 4"/>
          <p:cNvCxnSpPr>
            <a:stCxn id="6" idx="2"/>
          </p:cNvCxnSpPr>
          <p:nvPr/>
        </p:nvCxnSpPr>
        <p:spPr>
          <a:xfrm rot="5400000">
            <a:off x="5535712" y="3317360"/>
            <a:ext cx="532229" cy="21251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330701" y="2415540"/>
            <a:ext cx="2963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7030A0"/>
                </a:solidFill>
              </a:rPr>
              <a:t>V</a:t>
            </a:r>
            <a:r>
              <a:rPr lang="en-US" b="1" baseline="-25000" dirty="0" smtClean="0">
                <a:solidFill>
                  <a:srgbClr val="7030A0"/>
                </a:solidFill>
              </a:rPr>
              <a:t>CMX </a:t>
            </a:r>
            <a:r>
              <a:rPr lang="en-US" b="1" dirty="0" smtClean="0">
                <a:solidFill>
                  <a:srgbClr val="7030A0"/>
                </a:solidFill>
              </a:rPr>
              <a:t>= 0.6V </a:t>
            </a:r>
            <a:br>
              <a:rPr lang="en-US" b="1" dirty="0" smtClean="0">
                <a:solidFill>
                  <a:srgbClr val="7030A0"/>
                </a:solidFill>
              </a:rPr>
            </a:br>
            <a:r>
              <a:rPr lang="en-US" b="1" dirty="0" smtClean="0">
                <a:solidFill>
                  <a:srgbClr val="7030A0"/>
                </a:solidFill>
              </a:rPr>
              <a:t>(ideal settled input value)</a:t>
            </a:r>
            <a:endParaRPr lang="en-US" b="1" dirty="0">
              <a:solidFill>
                <a:srgbClr val="7030A0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rot="5400000">
            <a:off x="2012951" y="2825751"/>
            <a:ext cx="520700" cy="330198"/>
          </a:xfrm>
          <a:prstGeom prst="straightConnector1">
            <a:avLst/>
          </a:prstGeom>
          <a:ln>
            <a:solidFill>
              <a:srgbClr val="2A0D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993900" y="2288540"/>
            <a:ext cx="1104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00FF"/>
                </a:solidFill>
              </a:rPr>
              <a:t>V</a:t>
            </a:r>
            <a:r>
              <a:rPr lang="en-US" sz="2400" b="1" baseline="-25000" dirty="0" smtClean="0">
                <a:solidFill>
                  <a:srgbClr val="0000FF"/>
                </a:solidFill>
              </a:rPr>
              <a:t>IN</a:t>
            </a:r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2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16675"/>
            <a:ext cx="2438400" cy="365125"/>
          </a:xfrm>
        </p:spPr>
        <p:txBody>
          <a:bodyPr/>
          <a:lstStyle/>
          <a:p>
            <a:r>
              <a:rPr lang="en-US" dirty="0" smtClean="0"/>
              <a:t>Slide </a:t>
            </a:r>
            <a:fld id="{43D13783-42DA-4D39-B1EE-338536AF036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61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Ring Oscillator: The Perfect Switch-Cap Amplifier?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505200"/>
            <a:ext cx="8839200" cy="2667000"/>
          </a:xfrm>
        </p:spPr>
        <p:txBody>
          <a:bodyPr>
            <a:noAutofit/>
          </a:bodyPr>
          <a:lstStyle/>
          <a:p>
            <a:r>
              <a:rPr lang="en-US" sz="2000" dirty="0" smtClean="0"/>
              <a:t>High frequency poles, large bandwidth</a:t>
            </a:r>
            <a:endParaRPr lang="en-US" sz="2000" dirty="0"/>
          </a:p>
          <a:p>
            <a:r>
              <a:rPr lang="en-US" sz="2000" dirty="0" smtClean="0"/>
              <a:t>Rail to rail swing</a:t>
            </a:r>
          </a:p>
          <a:p>
            <a:r>
              <a:rPr lang="en-US" sz="2000" dirty="0" smtClean="0"/>
              <a:t>Maximal slewing efficiency</a:t>
            </a:r>
          </a:p>
          <a:p>
            <a:r>
              <a:rPr lang="en-US" sz="2000" dirty="0" smtClean="0"/>
              <a:t>Small, simple layout</a:t>
            </a:r>
          </a:p>
          <a:p>
            <a:r>
              <a:rPr lang="en-US" sz="2000" dirty="0"/>
              <a:t>High cascaded </a:t>
            </a:r>
            <a:r>
              <a:rPr lang="en-US" sz="2000" dirty="0" smtClean="0"/>
              <a:t>gain</a:t>
            </a:r>
          </a:p>
          <a:p>
            <a:r>
              <a:rPr lang="en-US" sz="2000" dirty="0" smtClean="0"/>
              <a:t>Inherent class-AB behavior</a:t>
            </a:r>
          </a:p>
          <a:p>
            <a:r>
              <a:rPr lang="en-US" sz="2000" dirty="0" smtClean="0"/>
              <a:t>Fully compatible with digital CMOS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742" y="957164"/>
            <a:ext cx="6147658" cy="2624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504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4038600"/>
            <a:ext cx="8839200" cy="2133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 dirty="0" smtClean="0"/>
          </a:p>
          <a:p>
            <a:pPr marL="0" indent="0" algn="ctr">
              <a:buNone/>
            </a:pPr>
            <a:r>
              <a:rPr lang="en-US" sz="4000" dirty="0" smtClean="0"/>
              <a:t>IT’S AN OSCILLATOR!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742" y="957164"/>
            <a:ext cx="6147658" cy="2624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41148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Sounds great! Only one problem…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39200" cy="609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Ring Oscillator: The Perfect Switch-Cap Amplifier?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14211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81200"/>
            <a:ext cx="9144000" cy="609600"/>
          </a:xfrm>
        </p:spPr>
        <p:txBody>
          <a:bodyPr>
            <a:noAutofit/>
          </a:bodyPr>
          <a:lstStyle/>
          <a:p>
            <a:r>
              <a:rPr lang="en-US" dirty="0" smtClean="0"/>
              <a:t>Oscillator / Amplifier duality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6553200" y="6416675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7" name="Slide Number Placeholder 3"/>
          <p:cNvSpPr txBox="1">
            <a:spLocks/>
          </p:cNvSpPr>
          <p:nvPr/>
        </p:nvSpPr>
        <p:spPr>
          <a:xfrm>
            <a:off x="6553200" y="6416675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52400" y="3200400"/>
            <a:ext cx="8839200" cy="2971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i="1" dirty="0" smtClean="0"/>
              <a:t>Any</a:t>
            </a:r>
            <a:r>
              <a:rPr lang="en-US" sz="2400" dirty="0" smtClean="0"/>
              <a:t> unstable ring oscillator can become a stable amplifier</a:t>
            </a:r>
          </a:p>
        </p:txBody>
      </p:sp>
    </p:spTree>
    <p:extLst>
      <p:ext uri="{BB962C8B-B14F-4D97-AF65-F5344CB8AC3E}">
        <p14:creationId xmlns:p14="http://schemas.microsoft.com/office/powerpoint/2010/main" val="291788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43D13783-42DA-4D39-B1EE-338536AF036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392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Small-signal three stage </a:t>
            </a:r>
            <a:r>
              <a:rPr lang="en-US" dirty="0"/>
              <a:t>amplifier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620" y="1196752"/>
            <a:ext cx="6820799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516240"/>
            <a:ext cx="6461963" cy="2649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6408204" y="1048000"/>
            <a:ext cx="2328788" cy="665510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1600" dirty="0" smtClean="0">
                <a:solidFill>
                  <a:srgbClr val="C00000"/>
                </a:solidFill>
              </a:rPr>
              <a:t>Optimal configuration: dominant pole p</a:t>
            </a:r>
            <a:r>
              <a:rPr lang="en-US" sz="1600" baseline="-25000" dirty="0" smtClean="0">
                <a:solidFill>
                  <a:srgbClr val="C00000"/>
                </a:solidFill>
              </a:rPr>
              <a:t>3</a:t>
            </a:r>
            <a:endParaRPr lang="en-US" sz="1600" baseline="-25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1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Ring Amplifier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0" y="3657600"/>
            <a:ext cx="8839200" cy="2514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b="1" dirty="0" smtClean="0"/>
              <a:t>Optimal small-signal steady-state behavior:</a:t>
            </a:r>
            <a:endParaRPr lang="en-US" sz="2000" b="1" dirty="0"/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r>
              <a:rPr lang="en-US" sz="2000" dirty="0" smtClean="0"/>
              <a:t>Multiple cascaded gain stages</a:t>
            </a:r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r>
              <a:rPr lang="en-US" sz="2000" dirty="0" smtClean="0"/>
              <a:t>Stabilized by dominant output pole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620" y="1196752"/>
            <a:ext cx="6820799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401272" y="2881453"/>
            <a:ext cx="2154504" cy="504056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 smtClean="0">
                <a:solidFill>
                  <a:srgbClr val="0070C0"/>
                </a:solidFill>
              </a:rPr>
              <a:t>Large signal?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6516216" y="1196752"/>
            <a:ext cx="2154504" cy="504056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 smtClean="0">
                <a:solidFill>
                  <a:srgbClr val="0070C0"/>
                </a:solidFill>
              </a:rPr>
              <a:t>Time-Domain?</a:t>
            </a:r>
          </a:p>
        </p:txBody>
      </p:sp>
    </p:spTree>
    <p:extLst>
      <p:ext uri="{BB962C8B-B14F-4D97-AF65-F5344CB8AC3E}">
        <p14:creationId xmlns:p14="http://schemas.microsoft.com/office/powerpoint/2010/main" val="207043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Ring Amplifier: </a:t>
            </a:r>
            <a:r>
              <a:rPr lang="en-US" dirty="0" smtClean="0"/>
              <a:t>Basic Theory</a:t>
            </a:r>
            <a:endParaRPr lang="en-US" dirty="0"/>
          </a:p>
        </p:txBody>
      </p:sp>
      <p:pic>
        <p:nvPicPr>
          <p:cNvPr id="4" name="Picture 2" descr="F:\My Documents\Academics\OSU Grad School\My Journal &amp; Conference Papers\ISSCC 2012 - Enceladus\Slides\Figures\ring_amp1.emf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58801" y="1252288"/>
            <a:ext cx="8032650" cy="3599110"/>
          </a:xfrm>
          <a:prstGeom prst="rect">
            <a:avLst/>
          </a:prstGeom>
          <a:noFill/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5092700"/>
            <a:ext cx="8229600" cy="13335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sz="2800" dirty="0" smtClean="0"/>
              <a:t>Split signal into two separate paths</a:t>
            </a:r>
          </a:p>
          <a:p>
            <a:r>
              <a:rPr lang="en-US" sz="2800" dirty="0" smtClean="0"/>
              <a:t>Embed offset in each path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16675"/>
            <a:ext cx="2438400" cy="365125"/>
          </a:xfrm>
        </p:spPr>
        <p:txBody>
          <a:bodyPr/>
          <a:lstStyle/>
          <a:p>
            <a:r>
              <a:rPr lang="en-US" dirty="0" smtClean="0"/>
              <a:t>Slide </a:t>
            </a:r>
            <a:fld id="{43D13783-42DA-4D39-B1EE-338536AF036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74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My Documents\Academics\OSU Grad School\My Journal &amp; Conference Papers\ISSCC 2012 - Enceladus\Slides\Figures\waveforms\DZ_0mV.emf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76729" y="1360932"/>
            <a:ext cx="8145914" cy="47536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Ring Amplifier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Sample Waveform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42060" y="1242060"/>
            <a:ext cx="6614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V</a:t>
            </a:r>
            <a:r>
              <a:rPr lang="en-US" sz="2000" b="1" baseline="-25000" dirty="0" smtClean="0"/>
              <a:t>DEADZONE</a:t>
            </a:r>
            <a:r>
              <a:rPr lang="en-US" sz="2000" b="1" dirty="0" smtClean="0"/>
              <a:t> = 0mV</a:t>
            </a:r>
            <a:endParaRPr lang="en-US" sz="2000" b="1" dirty="0"/>
          </a:p>
        </p:txBody>
      </p:sp>
      <p:grpSp>
        <p:nvGrpSpPr>
          <p:cNvPr id="3" name="Group 10"/>
          <p:cNvGrpSpPr/>
          <p:nvPr/>
        </p:nvGrpSpPr>
        <p:grpSpPr>
          <a:xfrm>
            <a:off x="571500" y="1485900"/>
            <a:ext cx="8081010" cy="4783947"/>
            <a:chOff x="571500" y="1485900"/>
            <a:chExt cx="8081010" cy="4783947"/>
          </a:xfrm>
        </p:grpSpPr>
        <p:sp>
          <p:nvSpPr>
            <p:cNvPr id="12" name="TextBox 11"/>
            <p:cNvSpPr txBox="1"/>
            <p:nvPr/>
          </p:nvSpPr>
          <p:spPr>
            <a:xfrm>
              <a:off x="571500" y="1485900"/>
              <a:ext cx="914400" cy="41277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1.2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1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0.8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0.6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0.4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0.2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405890" y="5600700"/>
              <a:ext cx="724662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spc="3450" dirty="0" smtClean="0"/>
                <a:t>0 1 2 3 4 5 6</a:t>
              </a:r>
              <a:endParaRPr lang="en-US" sz="1600" spc="3450" dirty="0"/>
            </a:p>
          </p:txBody>
        </p:sp>
        <p:sp>
          <p:nvSpPr>
            <p:cNvPr id="14" name="TextBox 13"/>
            <p:cNvSpPr txBox="1"/>
            <p:nvPr/>
          </p:nvSpPr>
          <p:spPr>
            <a:xfrm rot="16200000">
              <a:off x="252755" y="3477355"/>
              <a:ext cx="11518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Volts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116094" y="5900515"/>
              <a:ext cx="115184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time (ns)</a:t>
              </a:r>
              <a:endParaRPr lang="en-US" dirty="0"/>
            </a:p>
          </p:txBody>
        </p:sp>
      </p:grpSp>
      <p:sp>
        <p:nvSpPr>
          <p:cNvPr id="18" name="Slide Number Placeholder 17"/>
          <p:cNvSpPr>
            <a:spLocks noGrp="1"/>
          </p:cNvSpPr>
          <p:nvPr>
            <p:ph type="sldNum" sz="quarter" idx="4294967295"/>
          </p:nvPr>
        </p:nvSpPr>
        <p:spPr>
          <a:xfrm>
            <a:off x="6858000" y="633730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9" name="Picture 2" descr="F:\My Documents\Academics\OSU Grad School\My Journal &amp; Conference Papers\ISSCC 2012 - Enceladus\Slides\Figures\ring_amp_emboldened_minimal.emf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953001" y="4379459"/>
            <a:ext cx="4123266" cy="2356151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</p:pic>
      <p:cxnSp>
        <p:nvCxnSpPr>
          <p:cNvPr id="17" name="Straight Arrow Connector 16"/>
          <p:cNvCxnSpPr/>
          <p:nvPr/>
        </p:nvCxnSpPr>
        <p:spPr>
          <a:xfrm rot="16200000" flipV="1">
            <a:off x="4073879" y="4200879"/>
            <a:ext cx="1370188" cy="667454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751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My Documents\Academics\OSU Grad School\My Journal &amp; Conference Papers\ISSCC 2012 - Enceladus\Slides\Figures\waveforms\DZ_0mV.emf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76729" y="1360932"/>
            <a:ext cx="8145913" cy="47536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Ring Amplifier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Sample Waveform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42060" y="1242060"/>
            <a:ext cx="6614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V</a:t>
            </a:r>
            <a:r>
              <a:rPr lang="en-US" sz="2000" b="1" baseline="-25000" dirty="0" smtClean="0"/>
              <a:t>DEADZONE</a:t>
            </a:r>
            <a:r>
              <a:rPr lang="en-US" sz="2000" b="1" dirty="0" smtClean="0"/>
              <a:t> = 0mV</a:t>
            </a:r>
            <a:endParaRPr lang="en-US" sz="2000" b="1" dirty="0"/>
          </a:p>
        </p:txBody>
      </p:sp>
      <p:grpSp>
        <p:nvGrpSpPr>
          <p:cNvPr id="3" name="Group 10"/>
          <p:cNvGrpSpPr/>
          <p:nvPr/>
        </p:nvGrpSpPr>
        <p:grpSpPr>
          <a:xfrm>
            <a:off x="571500" y="1485900"/>
            <a:ext cx="8081010" cy="4783947"/>
            <a:chOff x="571500" y="1485900"/>
            <a:chExt cx="8081010" cy="4783947"/>
          </a:xfrm>
        </p:grpSpPr>
        <p:sp>
          <p:nvSpPr>
            <p:cNvPr id="12" name="TextBox 11"/>
            <p:cNvSpPr txBox="1"/>
            <p:nvPr/>
          </p:nvSpPr>
          <p:spPr>
            <a:xfrm>
              <a:off x="571500" y="1485900"/>
              <a:ext cx="914400" cy="41277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1.2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1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0.8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0.6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0.4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0.2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405890" y="5600700"/>
              <a:ext cx="724662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spc="3450" dirty="0" smtClean="0"/>
                <a:t>0 1 2 3 4 5 6</a:t>
              </a:r>
              <a:endParaRPr lang="en-US" sz="1600" spc="3450" dirty="0"/>
            </a:p>
          </p:txBody>
        </p:sp>
        <p:sp>
          <p:nvSpPr>
            <p:cNvPr id="14" name="TextBox 13"/>
            <p:cNvSpPr txBox="1"/>
            <p:nvPr/>
          </p:nvSpPr>
          <p:spPr>
            <a:xfrm rot="16200000">
              <a:off x="252755" y="3477355"/>
              <a:ext cx="11518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Volts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116094" y="5900515"/>
              <a:ext cx="115184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time (ns)</a:t>
              </a:r>
              <a:endParaRPr lang="en-US" dirty="0"/>
            </a:p>
          </p:txBody>
        </p:sp>
      </p:grpSp>
      <p:sp>
        <p:nvSpPr>
          <p:cNvPr id="18" name="Slide Number Placeholder 17"/>
          <p:cNvSpPr>
            <a:spLocks noGrp="1"/>
          </p:cNvSpPr>
          <p:nvPr>
            <p:ph type="sldNum" sz="quarter" idx="4294967295"/>
          </p:nvPr>
        </p:nvSpPr>
        <p:spPr>
          <a:xfrm>
            <a:off x="6858000" y="633730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7" name="Picture 2" descr="F:\My Documents\Academics\OSU Grad School\My Journal &amp; Conference Papers\ISSCC 2012 - Enceladus\Slides\Figures\ring_amp_emboldened_minimal.emf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953001" y="4379459"/>
            <a:ext cx="4123266" cy="2356151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</p:pic>
      <p:cxnSp>
        <p:nvCxnSpPr>
          <p:cNvPr id="11" name="Straight Arrow Connector 10"/>
          <p:cNvCxnSpPr/>
          <p:nvPr/>
        </p:nvCxnSpPr>
        <p:spPr>
          <a:xfrm rot="10800000">
            <a:off x="4989690" y="4120444"/>
            <a:ext cx="1474611" cy="12770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960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My Documents\Academics\OSU Grad School\My Journal &amp; Conference Papers\ISSCC 2012 - Enceladus\Slides\Figures\waveforms\DZ_0mV.emf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76729" y="1360932"/>
            <a:ext cx="8145913" cy="47536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Ring Amplifier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Sample Waveform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42060" y="1242060"/>
            <a:ext cx="6614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V</a:t>
            </a:r>
            <a:r>
              <a:rPr lang="en-US" sz="2000" b="1" baseline="-25000" dirty="0" smtClean="0"/>
              <a:t>DEADZONE</a:t>
            </a:r>
            <a:r>
              <a:rPr lang="en-US" sz="2000" b="1" dirty="0" smtClean="0"/>
              <a:t> = 0mV</a:t>
            </a:r>
            <a:endParaRPr lang="en-US" sz="2000" b="1" dirty="0"/>
          </a:p>
        </p:txBody>
      </p:sp>
      <p:grpSp>
        <p:nvGrpSpPr>
          <p:cNvPr id="3" name="Group 10"/>
          <p:cNvGrpSpPr/>
          <p:nvPr/>
        </p:nvGrpSpPr>
        <p:grpSpPr>
          <a:xfrm>
            <a:off x="571500" y="1485900"/>
            <a:ext cx="8081010" cy="4783947"/>
            <a:chOff x="571500" y="1485900"/>
            <a:chExt cx="8081010" cy="4783947"/>
          </a:xfrm>
        </p:grpSpPr>
        <p:sp>
          <p:nvSpPr>
            <p:cNvPr id="12" name="TextBox 11"/>
            <p:cNvSpPr txBox="1"/>
            <p:nvPr/>
          </p:nvSpPr>
          <p:spPr>
            <a:xfrm>
              <a:off x="571500" y="1485900"/>
              <a:ext cx="914400" cy="41277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1.2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1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0.8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0.6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0.4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0.2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405890" y="5600700"/>
              <a:ext cx="724662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spc="3450" dirty="0" smtClean="0"/>
                <a:t>0 1 2 3 4 5 6</a:t>
              </a:r>
              <a:endParaRPr lang="en-US" sz="1600" spc="3450" dirty="0"/>
            </a:p>
          </p:txBody>
        </p:sp>
        <p:sp>
          <p:nvSpPr>
            <p:cNvPr id="14" name="TextBox 13"/>
            <p:cNvSpPr txBox="1"/>
            <p:nvPr/>
          </p:nvSpPr>
          <p:spPr>
            <a:xfrm rot="16200000">
              <a:off x="252755" y="3477355"/>
              <a:ext cx="11518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Volts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116094" y="5900515"/>
              <a:ext cx="115184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time (ns)</a:t>
              </a:r>
              <a:endParaRPr lang="en-US" dirty="0"/>
            </a:p>
          </p:txBody>
        </p:sp>
      </p:grpSp>
      <p:sp>
        <p:nvSpPr>
          <p:cNvPr id="18" name="Slide Number Placeholder 17"/>
          <p:cNvSpPr>
            <a:spLocks noGrp="1"/>
          </p:cNvSpPr>
          <p:nvPr>
            <p:ph type="sldNum" sz="quarter" idx="4294967295"/>
          </p:nvPr>
        </p:nvSpPr>
        <p:spPr>
          <a:xfrm>
            <a:off x="6858000" y="633730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7" name="Picture 2" descr="F:\My Documents\Academics\OSU Grad School\My Journal &amp; Conference Papers\ISSCC 2012 - Enceladus\Slides\Figures\ring_amp_emboldened_minimal.emf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953001" y="4379459"/>
            <a:ext cx="4123266" cy="2356151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</p:pic>
      <p:cxnSp>
        <p:nvCxnSpPr>
          <p:cNvPr id="11" name="Straight Arrow Connector 10"/>
          <p:cNvCxnSpPr/>
          <p:nvPr/>
        </p:nvCxnSpPr>
        <p:spPr>
          <a:xfrm rot="16200000" flipV="1">
            <a:off x="6199015" y="2719214"/>
            <a:ext cx="2034821" cy="151835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178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My Documents\Academics\OSU Grad School\My Journal &amp; Conference Papers\ISSCC 2012 - Enceladus\Slides\Figures\waveforms\DZ_0mV.emf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76729" y="1360932"/>
            <a:ext cx="8145913" cy="47536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Ring Amplifier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Sample Waveform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42060" y="1242060"/>
            <a:ext cx="6614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V</a:t>
            </a:r>
            <a:r>
              <a:rPr lang="en-US" sz="2000" b="1" baseline="-25000" dirty="0" smtClean="0"/>
              <a:t>DEADZONE</a:t>
            </a:r>
            <a:r>
              <a:rPr lang="en-US" sz="2000" b="1" dirty="0" smtClean="0"/>
              <a:t> = 0mV</a:t>
            </a:r>
            <a:endParaRPr lang="en-US" sz="2000" b="1" dirty="0"/>
          </a:p>
        </p:txBody>
      </p:sp>
      <p:grpSp>
        <p:nvGrpSpPr>
          <p:cNvPr id="3" name="Group 10"/>
          <p:cNvGrpSpPr/>
          <p:nvPr/>
        </p:nvGrpSpPr>
        <p:grpSpPr>
          <a:xfrm>
            <a:off x="571500" y="1485900"/>
            <a:ext cx="8081010" cy="4783947"/>
            <a:chOff x="571500" y="1485900"/>
            <a:chExt cx="8081010" cy="4783947"/>
          </a:xfrm>
        </p:grpSpPr>
        <p:sp>
          <p:nvSpPr>
            <p:cNvPr id="12" name="TextBox 11"/>
            <p:cNvSpPr txBox="1"/>
            <p:nvPr/>
          </p:nvSpPr>
          <p:spPr>
            <a:xfrm>
              <a:off x="571500" y="1485900"/>
              <a:ext cx="914400" cy="41277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1.2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1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0.8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0.6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0.4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0.2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405890" y="5600700"/>
              <a:ext cx="724662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spc="3450" dirty="0" smtClean="0"/>
                <a:t>0 1 2 3 4 5 6</a:t>
              </a:r>
              <a:endParaRPr lang="en-US" sz="1600" spc="3450" dirty="0"/>
            </a:p>
          </p:txBody>
        </p:sp>
        <p:sp>
          <p:nvSpPr>
            <p:cNvPr id="14" name="TextBox 13"/>
            <p:cNvSpPr txBox="1"/>
            <p:nvPr/>
          </p:nvSpPr>
          <p:spPr>
            <a:xfrm rot="16200000">
              <a:off x="252755" y="3477355"/>
              <a:ext cx="11518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Volts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116094" y="5900515"/>
              <a:ext cx="115184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time (ns)</a:t>
              </a:r>
              <a:endParaRPr lang="en-US" dirty="0"/>
            </a:p>
          </p:txBody>
        </p:sp>
      </p:grpSp>
      <p:sp>
        <p:nvSpPr>
          <p:cNvPr id="18" name="Slide Number Placeholder 17"/>
          <p:cNvSpPr>
            <a:spLocks noGrp="1"/>
          </p:cNvSpPr>
          <p:nvPr>
            <p:ph type="sldNum" sz="quarter" idx="4294967295"/>
          </p:nvPr>
        </p:nvSpPr>
        <p:spPr>
          <a:xfrm>
            <a:off x="6858000" y="633730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17" name="Picture 2" descr="F:\My Documents\Academics\OSU Grad School\My Journal &amp; Conference Papers\ISSCC 2012 - Enceladus\Slides\Figures\ring_amp_emboldened_minimal.emf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953001" y="4379459"/>
            <a:ext cx="4123266" cy="2356151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</p:pic>
      <p:cxnSp>
        <p:nvCxnSpPr>
          <p:cNvPr id="11" name="Straight Arrow Connector 10"/>
          <p:cNvCxnSpPr/>
          <p:nvPr/>
        </p:nvCxnSpPr>
        <p:spPr>
          <a:xfrm rot="16200000" flipV="1">
            <a:off x="5500515" y="3417715"/>
            <a:ext cx="3469920" cy="155645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11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My Documents\Academics\OSU Grad School\My Journal &amp; Conference Papers\ISSCC 2012 - Enceladus\Slides\Figures\waveforms\DZ_0mV.emf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76729" y="1360932"/>
            <a:ext cx="8145913" cy="47536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Ring Amplifier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Sample Waveform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42060" y="1242060"/>
            <a:ext cx="6614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V</a:t>
            </a:r>
            <a:r>
              <a:rPr lang="en-US" sz="2000" b="1" baseline="-25000" dirty="0" smtClean="0"/>
              <a:t>DEADZONE</a:t>
            </a:r>
            <a:r>
              <a:rPr lang="en-US" sz="2000" b="1" dirty="0" smtClean="0"/>
              <a:t> = 200mV</a:t>
            </a:r>
            <a:endParaRPr lang="en-US" sz="2000" b="1" dirty="0"/>
          </a:p>
        </p:txBody>
      </p:sp>
      <p:grpSp>
        <p:nvGrpSpPr>
          <p:cNvPr id="10" name="Group 9"/>
          <p:cNvGrpSpPr/>
          <p:nvPr/>
        </p:nvGrpSpPr>
        <p:grpSpPr>
          <a:xfrm>
            <a:off x="571500" y="1485900"/>
            <a:ext cx="8081010" cy="4783947"/>
            <a:chOff x="571500" y="1485900"/>
            <a:chExt cx="8081010" cy="4783947"/>
          </a:xfrm>
        </p:grpSpPr>
        <p:sp>
          <p:nvSpPr>
            <p:cNvPr id="11" name="TextBox 10"/>
            <p:cNvSpPr txBox="1"/>
            <p:nvPr/>
          </p:nvSpPr>
          <p:spPr>
            <a:xfrm>
              <a:off x="571500" y="1485900"/>
              <a:ext cx="914400" cy="41277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1.2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1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0.8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0.6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0.4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0.2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405890" y="5600700"/>
              <a:ext cx="724662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spc="3450" dirty="0" smtClean="0"/>
                <a:t>0 1 2 3 4 5 6</a:t>
              </a:r>
              <a:endParaRPr lang="en-US" sz="1600" spc="3450" dirty="0"/>
            </a:p>
          </p:txBody>
        </p:sp>
        <p:sp>
          <p:nvSpPr>
            <p:cNvPr id="13" name="TextBox 12"/>
            <p:cNvSpPr txBox="1"/>
            <p:nvPr/>
          </p:nvSpPr>
          <p:spPr>
            <a:xfrm rot="16200000">
              <a:off x="252755" y="3477355"/>
              <a:ext cx="11518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Volts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116094" y="5900515"/>
              <a:ext cx="115184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time (ns)</a:t>
              </a:r>
              <a:endParaRPr lang="en-US" dirty="0"/>
            </a:p>
          </p:txBody>
        </p:sp>
      </p:grpSp>
      <p:sp>
        <p:nvSpPr>
          <p:cNvPr id="1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16675"/>
            <a:ext cx="2438400" cy="365125"/>
          </a:xfrm>
        </p:spPr>
        <p:txBody>
          <a:bodyPr/>
          <a:lstStyle/>
          <a:p>
            <a:r>
              <a:rPr lang="en-US" dirty="0" smtClean="0"/>
              <a:t>Slide </a:t>
            </a:r>
            <a:fld id="{43D13783-42DA-4D39-B1EE-338536AF036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47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My Documents\Academics\OSU Grad School\My Journal &amp; Conference Papers\ISSCC 2012 - Enceladus\Slides\Figures\waveforms\DZ_0mV.emf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76729" y="1360932"/>
            <a:ext cx="8145913" cy="47536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Ring Amplifier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Sample Waveform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42060" y="1242060"/>
            <a:ext cx="6614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V</a:t>
            </a:r>
            <a:r>
              <a:rPr lang="en-US" sz="2000" b="1" baseline="-25000" dirty="0" smtClean="0"/>
              <a:t>DEADZONE</a:t>
            </a:r>
            <a:r>
              <a:rPr lang="en-US" sz="2000" b="1" dirty="0" smtClean="0"/>
              <a:t> = 250mV</a:t>
            </a:r>
            <a:endParaRPr lang="en-US" sz="2000" b="1" dirty="0"/>
          </a:p>
        </p:txBody>
      </p:sp>
      <p:grpSp>
        <p:nvGrpSpPr>
          <p:cNvPr id="5" name="Group 4"/>
          <p:cNvGrpSpPr/>
          <p:nvPr/>
        </p:nvGrpSpPr>
        <p:grpSpPr>
          <a:xfrm>
            <a:off x="571500" y="1485900"/>
            <a:ext cx="8081010" cy="4783947"/>
            <a:chOff x="571500" y="1485900"/>
            <a:chExt cx="8081010" cy="4783947"/>
          </a:xfrm>
        </p:grpSpPr>
        <p:sp>
          <p:nvSpPr>
            <p:cNvPr id="6" name="TextBox 5"/>
            <p:cNvSpPr txBox="1"/>
            <p:nvPr/>
          </p:nvSpPr>
          <p:spPr>
            <a:xfrm>
              <a:off x="571500" y="1485900"/>
              <a:ext cx="914400" cy="41277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1.2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1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0.8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0.6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0.4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0.2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405890" y="5600700"/>
              <a:ext cx="724662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spc="3450" dirty="0" smtClean="0"/>
                <a:t>0 1 2 3 4 5 6</a:t>
              </a:r>
              <a:endParaRPr lang="en-US" sz="1600" spc="3450" dirty="0"/>
            </a:p>
          </p:txBody>
        </p:sp>
        <p:sp>
          <p:nvSpPr>
            <p:cNvPr id="8" name="TextBox 7"/>
            <p:cNvSpPr txBox="1"/>
            <p:nvPr/>
          </p:nvSpPr>
          <p:spPr>
            <a:xfrm rot="16200000">
              <a:off x="252755" y="3477355"/>
              <a:ext cx="11518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Volts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116094" y="5900515"/>
              <a:ext cx="115184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time (ns)</a:t>
              </a:r>
              <a:endParaRPr lang="en-US" dirty="0"/>
            </a:p>
          </p:txBody>
        </p:sp>
      </p:grpSp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16675"/>
            <a:ext cx="2438400" cy="365125"/>
          </a:xfrm>
        </p:spPr>
        <p:txBody>
          <a:bodyPr/>
          <a:lstStyle/>
          <a:p>
            <a:r>
              <a:rPr lang="en-US" dirty="0" smtClean="0"/>
              <a:t>Slide </a:t>
            </a:r>
            <a:fld id="{43D13783-42DA-4D39-B1EE-338536AF036D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10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My Documents\Academics\OSU Grad School\My Journal &amp; Conference Papers\ISSCC 2012 - Enceladus\Slides\Figures\waveforms\DZ_0mV.emf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76729" y="1360932"/>
            <a:ext cx="8145913" cy="47536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Ring Amplifier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Sample Waveform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42060" y="1242060"/>
            <a:ext cx="6614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V</a:t>
            </a:r>
            <a:r>
              <a:rPr lang="en-US" sz="2000" b="1" baseline="-25000" dirty="0" smtClean="0"/>
              <a:t>DEADZONE</a:t>
            </a:r>
            <a:r>
              <a:rPr lang="en-US" sz="2000" b="1" dirty="0" smtClean="0"/>
              <a:t> = 300mV</a:t>
            </a:r>
            <a:endParaRPr lang="en-US" sz="2000" b="1" dirty="0"/>
          </a:p>
        </p:txBody>
      </p:sp>
      <p:grpSp>
        <p:nvGrpSpPr>
          <p:cNvPr id="5" name="Group 4"/>
          <p:cNvGrpSpPr/>
          <p:nvPr/>
        </p:nvGrpSpPr>
        <p:grpSpPr>
          <a:xfrm>
            <a:off x="571500" y="1485900"/>
            <a:ext cx="8081010" cy="4783947"/>
            <a:chOff x="571500" y="1485900"/>
            <a:chExt cx="8081010" cy="4783947"/>
          </a:xfrm>
        </p:grpSpPr>
        <p:sp>
          <p:nvSpPr>
            <p:cNvPr id="6" name="TextBox 5"/>
            <p:cNvSpPr txBox="1"/>
            <p:nvPr/>
          </p:nvSpPr>
          <p:spPr>
            <a:xfrm>
              <a:off x="571500" y="1485900"/>
              <a:ext cx="914400" cy="41277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1.2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1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0.8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0.6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0.4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0.2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405890" y="5600700"/>
              <a:ext cx="724662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spc="3450" dirty="0" smtClean="0"/>
                <a:t>0 1 2 3 4 5 6</a:t>
              </a:r>
              <a:endParaRPr lang="en-US" sz="1600" spc="3450" dirty="0"/>
            </a:p>
          </p:txBody>
        </p:sp>
        <p:sp>
          <p:nvSpPr>
            <p:cNvPr id="8" name="TextBox 7"/>
            <p:cNvSpPr txBox="1"/>
            <p:nvPr/>
          </p:nvSpPr>
          <p:spPr>
            <a:xfrm rot="16200000">
              <a:off x="252755" y="3477355"/>
              <a:ext cx="11518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Volts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116094" y="5900515"/>
              <a:ext cx="115184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time (ns)</a:t>
              </a:r>
              <a:endParaRPr lang="en-US" dirty="0"/>
            </a:p>
          </p:txBody>
        </p:sp>
      </p:grpSp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16675"/>
            <a:ext cx="2438400" cy="365125"/>
          </a:xfrm>
        </p:spPr>
        <p:txBody>
          <a:bodyPr/>
          <a:lstStyle/>
          <a:p>
            <a:r>
              <a:rPr lang="en-US" dirty="0" smtClean="0"/>
              <a:t>Slide </a:t>
            </a:r>
            <a:fld id="{43D13783-42DA-4D39-B1EE-338536AF036D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16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My Documents\Academics\OSU Grad School\My Journal &amp; Conference Papers\ISSCC 2012 - Enceladus\Slides\Figures\waveforms\DZ_0mV.emf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76729" y="1360932"/>
            <a:ext cx="8145913" cy="47536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Ring Amplifier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Sample Waveform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42060" y="1242060"/>
            <a:ext cx="6614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V</a:t>
            </a:r>
            <a:r>
              <a:rPr lang="en-US" sz="2000" b="1" baseline="-25000" dirty="0" smtClean="0"/>
              <a:t>DEADZONE</a:t>
            </a:r>
            <a:r>
              <a:rPr lang="en-US" sz="2000" b="1" dirty="0" smtClean="0"/>
              <a:t> = 350mV</a:t>
            </a:r>
            <a:endParaRPr lang="en-US" sz="2000" b="1" dirty="0"/>
          </a:p>
        </p:txBody>
      </p:sp>
      <p:grpSp>
        <p:nvGrpSpPr>
          <p:cNvPr id="5" name="Group 4"/>
          <p:cNvGrpSpPr/>
          <p:nvPr/>
        </p:nvGrpSpPr>
        <p:grpSpPr>
          <a:xfrm>
            <a:off x="571500" y="1485900"/>
            <a:ext cx="8081010" cy="4783947"/>
            <a:chOff x="571500" y="1485900"/>
            <a:chExt cx="8081010" cy="4783947"/>
          </a:xfrm>
        </p:grpSpPr>
        <p:sp>
          <p:nvSpPr>
            <p:cNvPr id="6" name="TextBox 5"/>
            <p:cNvSpPr txBox="1"/>
            <p:nvPr/>
          </p:nvSpPr>
          <p:spPr>
            <a:xfrm>
              <a:off x="571500" y="1485900"/>
              <a:ext cx="914400" cy="41277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1.2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1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0.8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0.6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0.4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0.2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405890" y="5600700"/>
              <a:ext cx="724662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spc="3450" dirty="0" smtClean="0"/>
                <a:t>0 1 2 3 4 5 6</a:t>
              </a:r>
              <a:endParaRPr lang="en-US" sz="1600" spc="3450" dirty="0"/>
            </a:p>
          </p:txBody>
        </p:sp>
        <p:sp>
          <p:nvSpPr>
            <p:cNvPr id="8" name="TextBox 7"/>
            <p:cNvSpPr txBox="1"/>
            <p:nvPr/>
          </p:nvSpPr>
          <p:spPr>
            <a:xfrm rot="16200000">
              <a:off x="252755" y="3477355"/>
              <a:ext cx="11518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Volts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116094" y="5900515"/>
              <a:ext cx="115184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time (ns)</a:t>
              </a:r>
              <a:endParaRPr lang="en-US" dirty="0"/>
            </a:p>
          </p:txBody>
        </p:sp>
      </p:grpSp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16675"/>
            <a:ext cx="2438400" cy="365125"/>
          </a:xfrm>
        </p:spPr>
        <p:txBody>
          <a:bodyPr/>
          <a:lstStyle/>
          <a:p>
            <a:r>
              <a:rPr lang="en-US" dirty="0" smtClean="0"/>
              <a:t>Slide </a:t>
            </a:r>
            <a:fld id="{43D13783-42DA-4D39-B1EE-338536AF036D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391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My Documents\Academics\OSU Grad School\My Journal &amp; Conference Papers\ISSCC 2012 - Enceladus\Slides\Figures\waveforms\DZ_0mV.emf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76729" y="1360932"/>
            <a:ext cx="8145913" cy="47536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Ring Amplifier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Sample Waveform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42060" y="1242060"/>
            <a:ext cx="6614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V</a:t>
            </a:r>
            <a:r>
              <a:rPr lang="en-US" sz="2000" b="1" baseline="-25000" dirty="0" smtClean="0"/>
              <a:t>DEADZONE</a:t>
            </a:r>
            <a:r>
              <a:rPr lang="en-US" sz="2000" b="1" dirty="0" smtClean="0"/>
              <a:t> = 400mV</a:t>
            </a:r>
            <a:endParaRPr lang="en-US" sz="2000" b="1" dirty="0"/>
          </a:p>
        </p:txBody>
      </p:sp>
      <p:grpSp>
        <p:nvGrpSpPr>
          <p:cNvPr id="5" name="Group 4"/>
          <p:cNvGrpSpPr/>
          <p:nvPr/>
        </p:nvGrpSpPr>
        <p:grpSpPr>
          <a:xfrm>
            <a:off x="571500" y="1485900"/>
            <a:ext cx="8081010" cy="4783947"/>
            <a:chOff x="571500" y="1485900"/>
            <a:chExt cx="8081010" cy="4783947"/>
          </a:xfrm>
        </p:grpSpPr>
        <p:sp>
          <p:nvSpPr>
            <p:cNvPr id="6" name="TextBox 5"/>
            <p:cNvSpPr txBox="1"/>
            <p:nvPr/>
          </p:nvSpPr>
          <p:spPr>
            <a:xfrm>
              <a:off x="571500" y="1485900"/>
              <a:ext cx="914400" cy="41277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1.2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1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0.8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0.6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0.4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0.2</a:t>
              </a:r>
            </a:p>
            <a:p>
              <a:pPr algn="r">
                <a:lnSpc>
                  <a:spcPct val="240000"/>
                </a:lnSpc>
              </a:pPr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405890" y="5600700"/>
              <a:ext cx="724662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spc="3450" dirty="0" smtClean="0"/>
                <a:t>0 1 2 3 4 5 6</a:t>
              </a:r>
              <a:endParaRPr lang="en-US" sz="1600" spc="3450" dirty="0"/>
            </a:p>
          </p:txBody>
        </p:sp>
        <p:sp>
          <p:nvSpPr>
            <p:cNvPr id="8" name="TextBox 7"/>
            <p:cNvSpPr txBox="1"/>
            <p:nvPr/>
          </p:nvSpPr>
          <p:spPr>
            <a:xfrm rot="16200000">
              <a:off x="252755" y="3477355"/>
              <a:ext cx="11518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Volts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116094" y="5900515"/>
              <a:ext cx="115184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time (ns)</a:t>
              </a:r>
              <a:endParaRPr lang="en-US" dirty="0"/>
            </a:p>
          </p:txBody>
        </p:sp>
      </p:grpSp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16675"/>
            <a:ext cx="2438400" cy="365125"/>
          </a:xfrm>
        </p:spPr>
        <p:txBody>
          <a:bodyPr/>
          <a:lstStyle/>
          <a:p>
            <a:r>
              <a:rPr lang="en-US" dirty="0" smtClean="0"/>
              <a:t>Slide </a:t>
            </a:r>
            <a:fld id="{43D13783-42DA-4D39-B1EE-338536AF036D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51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the “Stability Region”?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13315" name="Picture 3" descr="E:\Dropbox\My Documents\Academics\OSU Grad School\My Journal &amp; Conference Papers\VLSI 2013 - Hyperstack\Slides\Figures\ringamp_vtest_iout.e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914400"/>
            <a:ext cx="4422775" cy="260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52400" y="3657600"/>
            <a:ext cx="5105400" cy="2438400"/>
          </a:xfrm>
        </p:spPr>
        <p:txBody>
          <a:bodyPr>
            <a:noAutofit/>
          </a:bodyPr>
          <a:lstStyle/>
          <a:p>
            <a:r>
              <a:rPr lang="en-US" sz="2000" dirty="0" smtClean="0"/>
              <a:t>V</a:t>
            </a:r>
            <a:r>
              <a:rPr lang="en-US" sz="2000" baseline="-25000" dirty="0" smtClean="0"/>
              <a:t>DZ1</a:t>
            </a:r>
            <a:r>
              <a:rPr lang="en-US" sz="2000" dirty="0" smtClean="0"/>
              <a:t> large</a:t>
            </a:r>
          </a:p>
          <a:p>
            <a:pPr lvl="1"/>
            <a:r>
              <a:rPr lang="en-US" sz="2000" dirty="0" smtClean="0"/>
              <a:t>Dead-zone: </a:t>
            </a:r>
            <a:r>
              <a:rPr lang="en-US" sz="2000" dirty="0" smtClean="0">
                <a:solidFill>
                  <a:srgbClr val="C00000"/>
                </a:solidFill>
              </a:rPr>
              <a:t>Class-B</a:t>
            </a:r>
          </a:p>
          <a:p>
            <a:pPr lvl="1"/>
            <a:r>
              <a:rPr lang="en-US" sz="2000" dirty="0" smtClean="0"/>
              <a:t>Distortion limits accuracy</a:t>
            </a:r>
          </a:p>
          <a:p>
            <a:r>
              <a:rPr lang="en-US" sz="2000" dirty="0" smtClean="0"/>
              <a:t>V</a:t>
            </a:r>
            <a:r>
              <a:rPr lang="en-US" sz="2000" baseline="-25000" dirty="0" smtClean="0"/>
              <a:t>DZ1</a:t>
            </a:r>
            <a:r>
              <a:rPr lang="en-US" sz="2000" dirty="0" smtClean="0"/>
              <a:t> small</a:t>
            </a:r>
          </a:p>
          <a:p>
            <a:pPr lvl="1"/>
            <a:r>
              <a:rPr lang="en-US" sz="2000" dirty="0" smtClean="0"/>
              <a:t>Weak-zone: </a:t>
            </a:r>
            <a:r>
              <a:rPr lang="en-US" sz="2000" dirty="0" smtClean="0">
                <a:solidFill>
                  <a:srgbClr val="C00000"/>
                </a:solidFill>
              </a:rPr>
              <a:t>Class-AB</a:t>
            </a:r>
          </a:p>
          <a:p>
            <a:pPr lvl="1"/>
            <a:r>
              <a:rPr lang="en-US" sz="2000" dirty="0" smtClean="0"/>
              <a:t>Only finite gain limits accuracy</a:t>
            </a:r>
          </a:p>
          <a:p>
            <a:pPr lvl="1"/>
            <a:r>
              <a:rPr lang="en-US" sz="2000" dirty="0" smtClean="0"/>
              <a:t>Gain and output swing advantage</a:t>
            </a:r>
          </a:p>
          <a:p>
            <a:endParaRPr lang="en-US" sz="2000" dirty="0"/>
          </a:p>
        </p:txBody>
      </p:sp>
      <p:pic>
        <p:nvPicPr>
          <p:cNvPr id="2051" name="Picture 3" descr="E:\Dropbox\My Documents\Academics\OSU Grad School\My Journal &amp; Conference Papers\VLSI 2013 - Hyperstack\Initial Submission\Figs\Fig1_postedit - Copy.e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609600"/>
            <a:ext cx="3701505" cy="590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6381690"/>
            <a:ext cx="416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chemeClr val="bg1"/>
                </a:solidFill>
              </a:rPr>
              <a:t>[Hershberg, VLSI 2013]</a:t>
            </a:r>
            <a:endParaRPr lang="en-US" sz="2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72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Initial Slewing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825044"/>
            <a:ext cx="4887652" cy="2347156"/>
          </a:xfrm>
        </p:spPr>
        <p:txBody>
          <a:bodyPr>
            <a:normAutofit/>
          </a:bodyPr>
          <a:lstStyle/>
          <a:p>
            <a:r>
              <a:rPr lang="en-US" sz="2000" dirty="0" smtClean="0"/>
              <a:t>Bi-directional comparator and </a:t>
            </a:r>
            <a:br>
              <a:rPr lang="en-US" sz="2000" dirty="0" smtClean="0"/>
            </a:br>
            <a:r>
              <a:rPr lang="en-US" sz="2000" dirty="0" smtClean="0"/>
              <a:t>current source</a:t>
            </a:r>
          </a:p>
          <a:p>
            <a:pPr lvl="1"/>
            <a:r>
              <a:rPr lang="en-US" sz="1600" dirty="0" smtClean="0"/>
              <a:t>Zero-Crossing Based Circuit</a:t>
            </a:r>
          </a:p>
          <a:p>
            <a:endParaRPr lang="en-US" sz="2000" dirty="0"/>
          </a:p>
          <a:p>
            <a:r>
              <a:rPr lang="en-US" sz="2000" dirty="0" smtClean="0"/>
              <a:t>Rail-to-rail current source biasing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" y="1192566"/>
            <a:ext cx="4121150" cy="203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 descr="E:\Desktop\waveform_exaggerated_v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066800"/>
            <a:ext cx="4460874" cy="3007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191000"/>
            <a:ext cx="3615318" cy="205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788024" y="800708"/>
            <a:ext cx="4104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70C0"/>
                </a:solidFill>
              </a:rPr>
              <a:t>A boundary case: operating </a:t>
            </a:r>
            <a:r>
              <a:rPr lang="en-US" sz="1400" b="1" i="1" dirty="0" smtClean="0">
                <a:solidFill>
                  <a:srgbClr val="0070C0"/>
                </a:solidFill>
              </a:rPr>
              <a:t>almost</a:t>
            </a:r>
            <a:r>
              <a:rPr lang="en-US" sz="1400" b="1" dirty="0" smtClean="0">
                <a:solidFill>
                  <a:srgbClr val="0070C0"/>
                </a:solidFill>
              </a:rPr>
              <a:t> unstable</a:t>
            </a:r>
            <a:endParaRPr lang="en-US" sz="1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29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Stabilization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5" name="Picture 2" descr="F:\My Documents\Academics\OSU Grad School\My Journal &amp; Conference Papers\ISSCC 2012 - Enceladus\Slides\Figures\pinchoff1.emf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391531" y="1093789"/>
            <a:ext cx="6574727" cy="50784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7731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554335"/>
            <a:ext cx="5890611" cy="3348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Rectangle 45"/>
          <p:cNvSpPr/>
          <p:nvPr/>
        </p:nvSpPr>
        <p:spPr>
          <a:xfrm>
            <a:off x="6084168" y="3468635"/>
            <a:ext cx="576064" cy="7128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6084168" y="1420037"/>
            <a:ext cx="576064" cy="7128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157" name="Group 6156"/>
          <p:cNvGrpSpPr/>
          <p:nvPr/>
        </p:nvGrpSpPr>
        <p:grpSpPr>
          <a:xfrm>
            <a:off x="6120312" y="-256641"/>
            <a:ext cx="600236" cy="3215025"/>
            <a:chOff x="5544248" y="-256642"/>
            <a:chExt cx="600236" cy="3215025"/>
          </a:xfrm>
        </p:grpSpPr>
        <p:sp>
          <p:nvSpPr>
            <p:cNvPr id="20" name="Freeform 19"/>
            <p:cNvSpPr/>
            <p:nvPr/>
          </p:nvSpPr>
          <p:spPr>
            <a:xfrm>
              <a:off x="5544248" y="-256642"/>
              <a:ext cx="600236" cy="3215025"/>
            </a:xfrm>
            <a:custGeom>
              <a:avLst/>
              <a:gdLst>
                <a:gd name="connsiteX0" fmla="*/ 0 w 1376516"/>
                <a:gd name="connsiteY0" fmla="*/ 285157 h 840768"/>
                <a:gd name="connsiteX1" fmla="*/ 88490 w 1376516"/>
                <a:gd name="connsiteY1" fmla="*/ 835764 h 840768"/>
                <a:gd name="connsiteX2" fmla="*/ 383458 w 1376516"/>
                <a:gd name="connsiteY2" fmla="*/ 22 h 840768"/>
                <a:gd name="connsiteX3" fmla="*/ 619432 w 1376516"/>
                <a:gd name="connsiteY3" fmla="*/ 835764 h 840768"/>
                <a:gd name="connsiteX4" fmla="*/ 865239 w 1376516"/>
                <a:gd name="connsiteY4" fmla="*/ 22 h 840768"/>
                <a:gd name="connsiteX5" fmla="*/ 1042219 w 1376516"/>
                <a:gd name="connsiteY5" fmla="*/ 806267 h 840768"/>
                <a:gd name="connsiteX6" fmla="*/ 1229032 w 1376516"/>
                <a:gd name="connsiteY6" fmla="*/ 19686 h 840768"/>
                <a:gd name="connsiteX7" fmla="*/ 1376516 w 1376516"/>
                <a:gd name="connsiteY7" fmla="*/ 501467 h 840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76516" h="840768">
                  <a:moveTo>
                    <a:pt x="0" y="285157"/>
                  </a:moveTo>
                  <a:cubicBezTo>
                    <a:pt x="12290" y="584221"/>
                    <a:pt x="24580" y="883286"/>
                    <a:pt x="88490" y="835764"/>
                  </a:cubicBezTo>
                  <a:cubicBezTo>
                    <a:pt x="152400" y="788242"/>
                    <a:pt x="294968" y="22"/>
                    <a:pt x="383458" y="22"/>
                  </a:cubicBezTo>
                  <a:cubicBezTo>
                    <a:pt x="471948" y="22"/>
                    <a:pt x="539135" y="835764"/>
                    <a:pt x="619432" y="835764"/>
                  </a:cubicBezTo>
                  <a:cubicBezTo>
                    <a:pt x="699729" y="835764"/>
                    <a:pt x="794775" y="4938"/>
                    <a:pt x="865239" y="22"/>
                  </a:cubicBezTo>
                  <a:cubicBezTo>
                    <a:pt x="935703" y="-4894"/>
                    <a:pt x="981587" y="802990"/>
                    <a:pt x="1042219" y="806267"/>
                  </a:cubicBezTo>
                  <a:cubicBezTo>
                    <a:pt x="1102851" y="809544"/>
                    <a:pt x="1173316" y="70486"/>
                    <a:pt x="1229032" y="19686"/>
                  </a:cubicBezTo>
                  <a:cubicBezTo>
                    <a:pt x="1284748" y="-31114"/>
                    <a:pt x="1330632" y="235176"/>
                    <a:pt x="1376516" y="501467"/>
                  </a:cubicBezTo>
                </a:path>
              </a:pathLst>
            </a:cu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 flipV="1">
              <a:off x="5636694" y="1804706"/>
              <a:ext cx="144016" cy="645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5860055" y="1804705"/>
              <a:ext cx="124190" cy="1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3" name="Rectangle 2"/>
          <p:cNvSpPr/>
          <p:nvPr/>
        </p:nvSpPr>
        <p:spPr>
          <a:xfrm>
            <a:off x="6081815" y="-459432"/>
            <a:ext cx="672384" cy="22322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156" name="Group 6155"/>
          <p:cNvGrpSpPr/>
          <p:nvPr/>
        </p:nvGrpSpPr>
        <p:grpSpPr>
          <a:xfrm>
            <a:off x="6084308" y="3501009"/>
            <a:ext cx="600236" cy="3215025"/>
            <a:chOff x="5508244" y="3877822"/>
            <a:chExt cx="600236" cy="3215025"/>
          </a:xfrm>
        </p:grpSpPr>
        <p:sp>
          <p:nvSpPr>
            <p:cNvPr id="43" name="Freeform 42"/>
            <p:cNvSpPr/>
            <p:nvPr/>
          </p:nvSpPr>
          <p:spPr>
            <a:xfrm>
              <a:off x="5508244" y="3877822"/>
              <a:ext cx="600236" cy="3215025"/>
            </a:xfrm>
            <a:custGeom>
              <a:avLst/>
              <a:gdLst>
                <a:gd name="connsiteX0" fmla="*/ 0 w 1376516"/>
                <a:gd name="connsiteY0" fmla="*/ 285157 h 840768"/>
                <a:gd name="connsiteX1" fmla="*/ 88490 w 1376516"/>
                <a:gd name="connsiteY1" fmla="*/ 835764 h 840768"/>
                <a:gd name="connsiteX2" fmla="*/ 383458 w 1376516"/>
                <a:gd name="connsiteY2" fmla="*/ 22 h 840768"/>
                <a:gd name="connsiteX3" fmla="*/ 619432 w 1376516"/>
                <a:gd name="connsiteY3" fmla="*/ 835764 h 840768"/>
                <a:gd name="connsiteX4" fmla="*/ 865239 w 1376516"/>
                <a:gd name="connsiteY4" fmla="*/ 22 h 840768"/>
                <a:gd name="connsiteX5" fmla="*/ 1042219 w 1376516"/>
                <a:gd name="connsiteY5" fmla="*/ 806267 h 840768"/>
                <a:gd name="connsiteX6" fmla="*/ 1229032 w 1376516"/>
                <a:gd name="connsiteY6" fmla="*/ 19686 h 840768"/>
                <a:gd name="connsiteX7" fmla="*/ 1376516 w 1376516"/>
                <a:gd name="connsiteY7" fmla="*/ 501467 h 840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76516" h="840768">
                  <a:moveTo>
                    <a:pt x="0" y="285157"/>
                  </a:moveTo>
                  <a:cubicBezTo>
                    <a:pt x="12290" y="584221"/>
                    <a:pt x="24580" y="883286"/>
                    <a:pt x="88490" y="835764"/>
                  </a:cubicBezTo>
                  <a:cubicBezTo>
                    <a:pt x="152400" y="788242"/>
                    <a:pt x="294968" y="22"/>
                    <a:pt x="383458" y="22"/>
                  </a:cubicBezTo>
                  <a:cubicBezTo>
                    <a:pt x="471948" y="22"/>
                    <a:pt x="539135" y="835764"/>
                    <a:pt x="619432" y="835764"/>
                  </a:cubicBezTo>
                  <a:cubicBezTo>
                    <a:pt x="699729" y="835764"/>
                    <a:pt x="794775" y="4938"/>
                    <a:pt x="865239" y="22"/>
                  </a:cubicBezTo>
                  <a:cubicBezTo>
                    <a:pt x="935703" y="-4894"/>
                    <a:pt x="981587" y="802990"/>
                    <a:pt x="1042219" y="806267"/>
                  </a:cubicBezTo>
                  <a:cubicBezTo>
                    <a:pt x="1102851" y="809544"/>
                    <a:pt x="1173316" y="70486"/>
                    <a:pt x="1229032" y="19686"/>
                  </a:cubicBezTo>
                  <a:cubicBezTo>
                    <a:pt x="1284748" y="-31114"/>
                    <a:pt x="1330632" y="235176"/>
                    <a:pt x="1376516" y="501467"/>
                  </a:cubicBezTo>
                </a:path>
              </a:pathLst>
            </a:cu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Connector 39"/>
            <p:cNvCxnSpPr/>
            <p:nvPr/>
          </p:nvCxnSpPr>
          <p:spPr>
            <a:xfrm flipV="1">
              <a:off x="5724128" y="4947843"/>
              <a:ext cx="108012" cy="646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5906957" y="4947843"/>
              <a:ext cx="108012" cy="648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41" name="Freeform 40"/>
          <p:cNvSpPr/>
          <p:nvPr/>
        </p:nvSpPr>
        <p:spPr>
          <a:xfrm>
            <a:off x="5184068" y="1776347"/>
            <a:ext cx="600236" cy="827848"/>
          </a:xfrm>
          <a:custGeom>
            <a:avLst/>
            <a:gdLst>
              <a:gd name="connsiteX0" fmla="*/ 0 w 1376516"/>
              <a:gd name="connsiteY0" fmla="*/ 285157 h 840768"/>
              <a:gd name="connsiteX1" fmla="*/ 88490 w 1376516"/>
              <a:gd name="connsiteY1" fmla="*/ 835764 h 840768"/>
              <a:gd name="connsiteX2" fmla="*/ 383458 w 1376516"/>
              <a:gd name="connsiteY2" fmla="*/ 22 h 840768"/>
              <a:gd name="connsiteX3" fmla="*/ 619432 w 1376516"/>
              <a:gd name="connsiteY3" fmla="*/ 835764 h 840768"/>
              <a:gd name="connsiteX4" fmla="*/ 865239 w 1376516"/>
              <a:gd name="connsiteY4" fmla="*/ 22 h 840768"/>
              <a:gd name="connsiteX5" fmla="*/ 1042219 w 1376516"/>
              <a:gd name="connsiteY5" fmla="*/ 806267 h 840768"/>
              <a:gd name="connsiteX6" fmla="*/ 1229032 w 1376516"/>
              <a:gd name="connsiteY6" fmla="*/ 19686 h 840768"/>
              <a:gd name="connsiteX7" fmla="*/ 1376516 w 1376516"/>
              <a:gd name="connsiteY7" fmla="*/ 501467 h 840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76516" h="840768">
                <a:moveTo>
                  <a:pt x="0" y="285157"/>
                </a:moveTo>
                <a:cubicBezTo>
                  <a:pt x="12290" y="584221"/>
                  <a:pt x="24580" y="883286"/>
                  <a:pt x="88490" y="835764"/>
                </a:cubicBezTo>
                <a:cubicBezTo>
                  <a:pt x="152400" y="788242"/>
                  <a:pt x="294968" y="22"/>
                  <a:pt x="383458" y="22"/>
                </a:cubicBezTo>
                <a:cubicBezTo>
                  <a:pt x="471948" y="22"/>
                  <a:pt x="539135" y="835764"/>
                  <a:pt x="619432" y="835764"/>
                </a:cubicBezTo>
                <a:cubicBezTo>
                  <a:pt x="699729" y="835764"/>
                  <a:pt x="794775" y="4938"/>
                  <a:pt x="865239" y="22"/>
                </a:cubicBezTo>
                <a:cubicBezTo>
                  <a:pt x="935703" y="-4894"/>
                  <a:pt x="981587" y="802990"/>
                  <a:pt x="1042219" y="806267"/>
                </a:cubicBezTo>
                <a:cubicBezTo>
                  <a:pt x="1102851" y="809544"/>
                  <a:pt x="1173316" y="70486"/>
                  <a:pt x="1229032" y="19686"/>
                </a:cubicBezTo>
                <a:cubicBezTo>
                  <a:pt x="1284748" y="-31114"/>
                  <a:pt x="1330632" y="235176"/>
                  <a:pt x="1376516" y="501467"/>
                </a:cubicBezTo>
              </a:path>
            </a:pathLst>
          </a:cu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3455876" y="2852937"/>
            <a:ext cx="600236" cy="828092"/>
          </a:xfrm>
          <a:custGeom>
            <a:avLst/>
            <a:gdLst>
              <a:gd name="connsiteX0" fmla="*/ 0 w 1376516"/>
              <a:gd name="connsiteY0" fmla="*/ 285157 h 840768"/>
              <a:gd name="connsiteX1" fmla="*/ 88490 w 1376516"/>
              <a:gd name="connsiteY1" fmla="*/ 835764 h 840768"/>
              <a:gd name="connsiteX2" fmla="*/ 383458 w 1376516"/>
              <a:gd name="connsiteY2" fmla="*/ 22 h 840768"/>
              <a:gd name="connsiteX3" fmla="*/ 619432 w 1376516"/>
              <a:gd name="connsiteY3" fmla="*/ 835764 h 840768"/>
              <a:gd name="connsiteX4" fmla="*/ 865239 w 1376516"/>
              <a:gd name="connsiteY4" fmla="*/ 22 h 840768"/>
              <a:gd name="connsiteX5" fmla="*/ 1042219 w 1376516"/>
              <a:gd name="connsiteY5" fmla="*/ 806267 h 840768"/>
              <a:gd name="connsiteX6" fmla="*/ 1229032 w 1376516"/>
              <a:gd name="connsiteY6" fmla="*/ 19686 h 840768"/>
              <a:gd name="connsiteX7" fmla="*/ 1376516 w 1376516"/>
              <a:gd name="connsiteY7" fmla="*/ 501467 h 840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76516" h="840768">
                <a:moveTo>
                  <a:pt x="0" y="285157"/>
                </a:moveTo>
                <a:cubicBezTo>
                  <a:pt x="12290" y="584221"/>
                  <a:pt x="24580" y="883286"/>
                  <a:pt x="88490" y="835764"/>
                </a:cubicBezTo>
                <a:cubicBezTo>
                  <a:pt x="152400" y="788242"/>
                  <a:pt x="294968" y="22"/>
                  <a:pt x="383458" y="22"/>
                </a:cubicBezTo>
                <a:cubicBezTo>
                  <a:pt x="471948" y="22"/>
                  <a:pt x="539135" y="835764"/>
                  <a:pt x="619432" y="835764"/>
                </a:cubicBezTo>
                <a:cubicBezTo>
                  <a:pt x="699729" y="835764"/>
                  <a:pt x="794775" y="4938"/>
                  <a:pt x="865239" y="22"/>
                </a:cubicBezTo>
                <a:cubicBezTo>
                  <a:pt x="935703" y="-4894"/>
                  <a:pt x="981587" y="802990"/>
                  <a:pt x="1042219" y="806267"/>
                </a:cubicBezTo>
                <a:cubicBezTo>
                  <a:pt x="1102851" y="809544"/>
                  <a:pt x="1173316" y="70486"/>
                  <a:pt x="1229032" y="19686"/>
                </a:cubicBezTo>
                <a:cubicBezTo>
                  <a:pt x="1284748" y="-31114"/>
                  <a:pt x="1330632" y="235176"/>
                  <a:pt x="1376516" y="501467"/>
                </a:cubicBezTo>
              </a:path>
            </a:pathLst>
          </a:cu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902172" y="1628801"/>
            <a:ext cx="756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+V</a:t>
            </a:r>
            <a:r>
              <a:rPr lang="en-US" baseline="-25000" dirty="0" smtClean="0">
                <a:solidFill>
                  <a:srgbClr val="C00000"/>
                </a:solidFill>
              </a:rPr>
              <a:t>OS</a:t>
            </a:r>
            <a:r>
              <a:rPr lang="en-US" dirty="0" smtClean="0">
                <a:solidFill>
                  <a:srgbClr val="C00000"/>
                </a:solidFill>
              </a:rPr>
              <a:t>-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02172" y="4429902"/>
            <a:ext cx="756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-V</a:t>
            </a:r>
            <a:r>
              <a:rPr lang="en-US" baseline="-25000" dirty="0" smtClean="0">
                <a:solidFill>
                  <a:srgbClr val="C00000"/>
                </a:solidFill>
              </a:rPr>
              <a:t>OS</a:t>
            </a:r>
            <a:r>
              <a:rPr lang="en-US" dirty="0" smtClean="0">
                <a:solidFill>
                  <a:srgbClr val="C00000"/>
                </a:solidFill>
              </a:rPr>
              <a:t>+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1388269" y="3212977"/>
            <a:ext cx="600236" cy="68303"/>
          </a:xfrm>
          <a:custGeom>
            <a:avLst/>
            <a:gdLst>
              <a:gd name="connsiteX0" fmla="*/ 0 w 1376516"/>
              <a:gd name="connsiteY0" fmla="*/ 285157 h 840768"/>
              <a:gd name="connsiteX1" fmla="*/ 88490 w 1376516"/>
              <a:gd name="connsiteY1" fmla="*/ 835764 h 840768"/>
              <a:gd name="connsiteX2" fmla="*/ 383458 w 1376516"/>
              <a:gd name="connsiteY2" fmla="*/ 22 h 840768"/>
              <a:gd name="connsiteX3" fmla="*/ 619432 w 1376516"/>
              <a:gd name="connsiteY3" fmla="*/ 835764 h 840768"/>
              <a:gd name="connsiteX4" fmla="*/ 865239 w 1376516"/>
              <a:gd name="connsiteY4" fmla="*/ 22 h 840768"/>
              <a:gd name="connsiteX5" fmla="*/ 1042219 w 1376516"/>
              <a:gd name="connsiteY5" fmla="*/ 806267 h 840768"/>
              <a:gd name="connsiteX6" fmla="*/ 1229032 w 1376516"/>
              <a:gd name="connsiteY6" fmla="*/ 19686 h 840768"/>
              <a:gd name="connsiteX7" fmla="*/ 1376516 w 1376516"/>
              <a:gd name="connsiteY7" fmla="*/ 501467 h 840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76516" h="840768">
                <a:moveTo>
                  <a:pt x="0" y="285157"/>
                </a:moveTo>
                <a:cubicBezTo>
                  <a:pt x="12290" y="584221"/>
                  <a:pt x="24580" y="883286"/>
                  <a:pt x="88490" y="835764"/>
                </a:cubicBezTo>
                <a:cubicBezTo>
                  <a:pt x="152400" y="788242"/>
                  <a:pt x="294968" y="22"/>
                  <a:pt x="383458" y="22"/>
                </a:cubicBezTo>
                <a:cubicBezTo>
                  <a:pt x="471948" y="22"/>
                  <a:pt x="539135" y="835764"/>
                  <a:pt x="619432" y="835764"/>
                </a:cubicBezTo>
                <a:cubicBezTo>
                  <a:pt x="699729" y="835764"/>
                  <a:pt x="794775" y="4938"/>
                  <a:pt x="865239" y="22"/>
                </a:cubicBezTo>
                <a:cubicBezTo>
                  <a:pt x="935703" y="-4894"/>
                  <a:pt x="981587" y="802990"/>
                  <a:pt x="1042219" y="806267"/>
                </a:cubicBezTo>
                <a:cubicBezTo>
                  <a:pt x="1102851" y="809544"/>
                  <a:pt x="1173316" y="70486"/>
                  <a:pt x="1229032" y="19686"/>
                </a:cubicBezTo>
                <a:cubicBezTo>
                  <a:pt x="1284748" y="-31114"/>
                  <a:pt x="1330632" y="235176"/>
                  <a:pt x="1376516" y="501467"/>
                </a:cubicBezTo>
              </a:path>
            </a:pathLst>
          </a:cu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3455876" y="2853181"/>
            <a:ext cx="600236" cy="827848"/>
          </a:xfrm>
          <a:custGeom>
            <a:avLst/>
            <a:gdLst>
              <a:gd name="connsiteX0" fmla="*/ 0 w 1376516"/>
              <a:gd name="connsiteY0" fmla="*/ 285157 h 840768"/>
              <a:gd name="connsiteX1" fmla="*/ 88490 w 1376516"/>
              <a:gd name="connsiteY1" fmla="*/ 835764 h 840768"/>
              <a:gd name="connsiteX2" fmla="*/ 383458 w 1376516"/>
              <a:gd name="connsiteY2" fmla="*/ 22 h 840768"/>
              <a:gd name="connsiteX3" fmla="*/ 619432 w 1376516"/>
              <a:gd name="connsiteY3" fmla="*/ 835764 h 840768"/>
              <a:gd name="connsiteX4" fmla="*/ 865239 w 1376516"/>
              <a:gd name="connsiteY4" fmla="*/ 22 h 840768"/>
              <a:gd name="connsiteX5" fmla="*/ 1042219 w 1376516"/>
              <a:gd name="connsiteY5" fmla="*/ 806267 h 840768"/>
              <a:gd name="connsiteX6" fmla="*/ 1229032 w 1376516"/>
              <a:gd name="connsiteY6" fmla="*/ 19686 h 840768"/>
              <a:gd name="connsiteX7" fmla="*/ 1376516 w 1376516"/>
              <a:gd name="connsiteY7" fmla="*/ 501467 h 840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76516" h="840768">
                <a:moveTo>
                  <a:pt x="0" y="285157"/>
                </a:moveTo>
                <a:cubicBezTo>
                  <a:pt x="12290" y="584221"/>
                  <a:pt x="24580" y="883286"/>
                  <a:pt x="88490" y="835764"/>
                </a:cubicBezTo>
                <a:cubicBezTo>
                  <a:pt x="152400" y="788242"/>
                  <a:pt x="294968" y="22"/>
                  <a:pt x="383458" y="22"/>
                </a:cubicBezTo>
                <a:cubicBezTo>
                  <a:pt x="471948" y="22"/>
                  <a:pt x="539135" y="835764"/>
                  <a:pt x="619432" y="835764"/>
                </a:cubicBezTo>
                <a:cubicBezTo>
                  <a:pt x="699729" y="835764"/>
                  <a:pt x="794775" y="4938"/>
                  <a:pt x="865239" y="22"/>
                </a:cubicBezTo>
                <a:cubicBezTo>
                  <a:pt x="935703" y="-4894"/>
                  <a:pt x="981587" y="802990"/>
                  <a:pt x="1042219" y="806267"/>
                </a:cubicBezTo>
                <a:cubicBezTo>
                  <a:pt x="1102851" y="809544"/>
                  <a:pt x="1173316" y="70486"/>
                  <a:pt x="1229032" y="19686"/>
                </a:cubicBezTo>
                <a:cubicBezTo>
                  <a:pt x="1284748" y="-31114"/>
                  <a:pt x="1330632" y="235176"/>
                  <a:pt x="1376516" y="501467"/>
                </a:cubicBezTo>
              </a:path>
            </a:pathLst>
          </a:cu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2699792" y="2199434"/>
            <a:ext cx="2988332" cy="0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893975" y="2014768"/>
            <a:ext cx="7560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solidFill>
                  <a:srgbClr val="0070C0"/>
                </a:solidFill>
              </a:rPr>
              <a:t>V</a:t>
            </a:r>
            <a:r>
              <a:rPr lang="en-US" sz="1400" baseline="-25000" dirty="0" smtClean="0">
                <a:solidFill>
                  <a:srgbClr val="0070C0"/>
                </a:solidFill>
              </a:rPr>
              <a:t>DD</a:t>
            </a:r>
            <a:r>
              <a:rPr lang="en-US" sz="1400" dirty="0" smtClean="0">
                <a:solidFill>
                  <a:srgbClr val="0070C0"/>
                </a:solidFill>
              </a:rPr>
              <a:t>/2</a:t>
            </a:r>
            <a:endParaRPr lang="en-US" sz="1400" dirty="0">
              <a:solidFill>
                <a:srgbClr val="0070C0"/>
              </a:solidFill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2699792" y="2482820"/>
            <a:ext cx="2988332" cy="0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208249" y="2302800"/>
            <a:ext cx="144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solidFill>
                  <a:srgbClr val="0070C0"/>
                </a:solidFill>
              </a:rPr>
              <a:t>V</a:t>
            </a:r>
            <a:r>
              <a:rPr lang="en-US" sz="1400" baseline="-25000" dirty="0" smtClean="0">
                <a:solidFill>
                  <a:srgbClr val="0070C0"/>
                </a:solidFill>
              </a:rPr>
              <a:t>DD</a:t>
            </a:r>
            <a:r>
              <a:rPr lang="en-US" sz="1400" dirty="0" smtClean="0">
                <a:solidFill>
                  <a:srgbClr val="0070C0"/>
                </a:solidFill>
              </a:rPr>
              <a:t>/2 </a:t>
            </a:r>
            <a:r>
              <a:rPr lang="en-US" sz="1400" dirty="0" smtClean="0"/>
              <a:t>-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smtClean="0">
                <a:solidFill>
                  <a:srgbClr val="C00000"/>
                </a:solidFill>
              </a:rPr>
              <a:t>V</a:t>
            </a:r>
            <a:r>
              <a:rPr lang="en-US" sz="1400" baseline="-25000" dirty="0" smtClean="0">
                <a:solidFill>
                  <a:srgbClr val="C00000"/>
                </a:solidFill>
              </a:rPr>
              <a:t>OS</a:t>
            </a:r>
            <a:endParaRPr lang="en-US" sz="1400" baseline="-25000" dirty="0">
              <a:solidFill>
                <a:srgbClr val="C00000"/>
              </a:solidFill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2643163" y="4254635"/>
            <a:ext cx="3044961" cy="0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837346" y="4069969"/>
            <a:ext cx="7560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solidFill>
                  <a:srgbClr val="0070C0"/>
                </a:solidFill>
              </a:rPr>
              <a:t>V</a:t>
            </a:r>
            <a:r>
              <a:rPr lang="en-US" sz="1400" baseline="-25000" dirty="0" smtClean="0">
                <a:solidFill>
                  <a:srgbClr val="0070C0"/>
                </a:solidFill>
              </a:rPr>
              <a:t>DD</a:t>
            </a:r>
            <a:r>
              <a:rPr lang="en-US" sz="1400" dirty="0" smtClean="0">
                <a:solidFill>
                  <a:srgbClr val="0070C0"/>
                </a:solidFill>
              </a:rPr>
              <a:t>/2</a:t>
            </a:r>
            <a:endParaRPr lang="en-US" sz="1400" dirty="0">
              <a:solidFill>
                <a:srgbClr val="0070C0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2643163" y="3933057"/>
            <a:ext cx="3044961" cy="0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151620" y="3753037"/>
            <a:ext cx="144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solidFill>
                  <a:srgbClr val="0070C0"/>
                </a:solidFill>
              </a:rPr>
              <a:t>V</a:t>
            </a:r>
            <a:r>
              <a:rPr lang="en-US" sz="1400" baseline="-25000" dirty="0" smtClean="0">
                <a:solidFill>
                  <a:srgbClr val="0070C0"/>
                </a:solidFill>
              </a:rPr>
              <a:t>DD</a:t>
            </a:r>
            <a:r>
              <a:rPr lang="en-US" sz="1400" dirty="0" smtClean="0">
                <a:solidFill>
                  <a:srgbClr val="0070C0"/>
                </a:solidFill>
              </a:rPr>
              <a:t>/2 </a:t>
            </a:r>
            <a:r>
              <a:rPr lang="en-US" sz="1400" dirty="0" smtClean="0"/>
              <a:t>+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smtClean="0">
                <a:solidFill>
                  <a:srgbClr val="C00000"/>
                </a:solidFill>
              </a:rPr>
              <a:t>V</a:t>
            </a:r>
            <a:r>
              <a:rPr lang="en-US" sz="1400" baseline="-25000" dirty="0" smtClean="0">
                <a:solidFill>
                  <a:srgbClr val="C00000"/>
                </a:solidFill>
              </a:rPr>
              <a:t>OS</a:t>
            </a:r>
            <a:endParaRPr lang="en-US" sz="1400" baseline="-25000" dirty="0">
              <a:solidFill>
                <a:srgbClr val="C00000"/>
              </a:solidFill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5184068" y="3825045"/>
            <a:ext cx="600236" cy="827848"/>
          </a:xfrm>
          <a:custGeom>
            <a:avLst/>
            <a:gdLst>
              <a:gd name="connsiteX0" fmla="*/ 0 w 1376516"/>
              <a:gd name="connsiteY0" fmla="*/ 285157 h 840768"/>
              <a:gd name="connsiteX1" fmla="*/ 88490 w 1376516"/>
              <a:gd name="connsiteY1" fmla="*/ 835764 h 840768"/>
              <a:gd name="connsiteX2" fmla="*/ 383458 w 1376516"/>
              <a:gd name="connsiteY2" fmla="*/ 22 h 840768"/>
              <a:gd name="connsiteX3" fmla="*/ 619432 w 1376516"/>
              <a:gd name="connsiteY3" fmla="*/ 835764 h 840768"/>
              <a:gd name="connsiteX4" fmla="*/ 865239 w 1376516"/>
              <a:gd name="connsiteY4" fmla="*/ 22 h 840768"/>
              <a:gd name="connsiteX5" fmla="*/ 1042219 w 1376516"/>
              <a:gd name="connsiteY5" fmla="*/ 806267 h 840768"/>
              <a:gd name="connsiteX6" fmla="*/ 1229032 w 1376516"/>
              <a:gd name="connsiteY6" fmla="*/ 19686 h 840768"/>
              <a:gd name="connsiteX7" fmla="*/ 1376516 w 1376516"/>
              <a:gd name="connsiteY7" fmla="*/ 501467 h 840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76516" h="840768">
                <a:moveTo>
                  <a:pt x="0" y="285157"/>
                </a:moveTo>
                <a:cubicBezTo>
                  <a:pt x="12290" y="584221"/>
                  <a:pt x="24580" y="883286"/>
                  <a:pt x="88490" y="835764"/>
                </a:cubicBezTo>
                <a:cubicBezTo>
                  <a:pt x="152400" y="788242"/>
                  <a:pt x="294968" y="22"/>
                  <a:pt x="383458" y="22"/>
                </a:cubicBezTo>
                <a:cubicBezTo>
                  <a:pt x="471948" y="22"/>
                  <a:pt x="539135" y="835764"/>
                  <a:pt x="619432" y="835764"/>
                </a:cubicBezTo>
                <a:cubicBezTo>
                  <a:pt x="699729" y="835764"/>
                  <a:pt x="794775" y="4938"/>
                  <a:pt x="865239" y="22"/>
                </a:cubicBezTo>
                <a:cubicBezTo>
                  <a:pt x="935703" y="-4894"/>
                  <a:pt x="981587" y="802990"/>
                  <a:pt x="1042219" y="806267"/>
                </a:cubicBezTo>
                <a:cubicBezTo>
                  <a:pt x="1102851" y="809544"/>
                  <a:pt x="1173316" y="70486"/>
                  <a:pt x="1229032" y="19686"/>
                </a:cubicBezTo>
                <a:cubicBezTo>
                  <a:pt x="1284748" y="-31114"/>
                  <a:pt x="1330632" y="235176"/>
                  <a:pt x="1376516" y="501467"/>
                </a:cubicBezTo>
              </a:path>
            </a:pathLst>
          </a:cu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5890103" y="4600359"/>
            <a:ext cx="900100" cy="22711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3" name="Rectangle 6152"/>
          <p:cNvSpPr/>
          <p:nvPr/>
        </p:nvSpPr>
        <p:spPr>
          <a:xfrm>
            <a:off x="3995936" y="6323942"/>
            <a:ext cx="3024336" cy="54868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Stabilization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31540" y="5409220"/>
            <a:ext cx="82449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Separate signal paths: gain-limited output swing for large input swing.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21800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82 0.00046 L 0.21302 0.00301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33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02 -0.00416 L -0.01302 -0.15892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749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02 -0.00417 L -0.01302 0.14018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2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-0.20087 -4.44444E-6 " pathEditMode="relative" rAng="0" ptsTypes="AA">
                                      <p:cBhvr>
                                        <p:cTn id="65" dur="2000" spd="-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52" y="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-0.20087 -4.44444E-6 " pathEditMode="relative" rAng="0" ptsTypes="AA">
                                      <p:cBhvr>
                                        <p:cTn id="67" dur="200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52" y="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1" grpId="1" animBg="1"/>
      <p:bldP spid="41" grpId="2" animBg="1"/>
      <p:bldP spid="41" grpId="3" animBg="1"/>
      <p:bldP spid="25" grpId="0" animBg="1"/>
      <p:bldP spid="25" grpId="1" animBg="1"/>
      <p:bldP spid="25" grpId="2" animBg="1"/>
      <p:bldP spid="7" grpId="0" animBg="1"/>
      <p:bldP spid="7" grpId="1" animBg="1"/>
      <p:bldP spid="7" grpId="3" animBg="1"/>
      <p:bldP spid="7" grpId="4" animBg="1"/>
      <p:bldP spid="24" grpId="0" animBg="1"/>
      <p:bldP spid="24" grpId="1" animBg="1"/>
      <p:bldP spid="24" grpId="2" animBg="1"/>
      <p:bldP spid="29" grpId="0"/>
      <p:bldP spid="31" grpId="0"/>
      <p:bldP spid="34" grpId="0"/>
      <p:bldP spid="37" grpId="0"/>
      <p:bldP spid="21" grpId="0" animBg="1"/>
      <p:bldP spid="21" grpId="1" animBg="1"/>
      <p:bldP spid="21" grpId="2" animBg="1"/>
      <p:bldP spid="21" grpId="3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Stabilization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6151" name="Picture 7" descr="E:\Desktop\waveform_exaggerated_v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066800"/>
            <a:ext cx="4460874" cy="3007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191000"/>
            <a:ext cx="3615318" cy="205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81000" y="4074664"/>
            <a:ext cx="4495800" cy="209753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Reduced avg. overdrive voltage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Reduced output slew rate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Reduced oscillation amplitude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Gain-limited internal swings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228510" y="3537012"/>
            <a:ext cx="2637656" cy="0"/>
          </a:xfrm>
          <a:prstGeom prst="straightConnector1">
            <a:avLst/>
          </a:prstGeom>
          <a:ln w="15875">
            <a:prstDash val="soli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228510" y="3429000"/>
            <a:ext cx="3200400" cy="0"/>
          </a:xfrm>
          <a:prstGeom prst="straightConnector1">
            <a:avLst/>
          </a:prstGeom>
          <a:ln w="15875">
            <a:prstDash val="soli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3228510" y="3248980"/>
            <a:ext cx="3755758" cy="0"/>
          </a:xfrm>
          <a:prstGeom prst="straightConnector1">
            <a:avLst/>
          </a:prstGeom>
          <a:ln w="15875">
            <a:prstDash val="soli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3228510" y="2384884"/>
            <a:ext cx="4687906" cy="0"/>
          </a:xfrm>
          <a:prstGeom prst="straightConnector1">
            <a:avLst/>
          </a:prstGeom>
          <a:ln w="15875">
            <a:prstDash val="soli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5184068" y="2492896"/>
            <a:ext cx="2381386" cy="77836"/>
          </a:xfrm>
          <a:prstGeom prst="straightConnector1">
            <a:avLst/>
          </a:prstGeom>
          <a:ln w="15875">
            <a:prstDash val="solid"/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5184068" y="2246696"/>
            <a:ext cx="2381386" cy="138188"/>
          </a:xfrm>
          <a:prstGeom prst="straightConnector1">
            <a:avLst/>
          </a:prstGeom>
          <a:ln w="15875">
            <a:prstDash val="solid"/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5362110" y="1700808"/>
            <a:ext cx="2554306" cy="252028"/>
          </a:xfrm>
          <a:prstGeom prst="straightConnector1">
            <a:avLst/>
          </a:prstGeom>
          <a:ln w="15875">
            <a:prstDash val="solid"/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5162927" y="2960948"/>
            <a:ext cx="2732348" cy="288032"/>
          </a:xfrm>
          <a:prstGeom prst="straightConnector1">
            <a:avLst/>
          </a:prstGeom>
          <a:ln w="15875">
            <a:prstDash val="solid"/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228510" y="1232756"/>
            <a:ext cx="2385628" cy="0"/>
          </a:xfrm>
          <a:prstGeom prst="straightConnector1">
            <a:avLst/>
          </a:prstGeom>
          <a:ln w="15875">
            <a:prstDash val="soli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3228510" y="1268760"/>
            <a:ext cx="2917304" cy="0"/>
          </a:xfrm>
          <a:prstGeom prst="straightConnector1">
            <a:avLst/>
          </a:prstGeom>
          <a:ln w="15875">
            <a:prstDash val="soli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3228510" y="1340768"/>
            <a:ext cx="3450239" cy="0"/>
          </a:xfrm>
          <a:prstGeom prst="straightConnector1">
            <a:avLst/>
          </a:prstGeom>
          <a:ln w="15875">
            <a:prstDash val="soli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228510" y="1664804"/>
            <a:ext cx="4086085" cy="0"/>
          </a:xfrm>
          <a:prstGeom prst="straightConnector1">
            <a:avLst/>
          </a:prstGeom>
          <a:ln w="15875">
            <a:prstDash val="soli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urved Right Arrow 11"/>
          <p:cNvSpPr/>
          <p:nvPr/>
        </p:nvSpPr>
        <p:spPr>
          <a:xfrm rot="10800000">
            <a:off x="4686614" y="4257092"/>
            <a:ext cx="534029" cy="108012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88024" y="800708"/>
            <a:ext cx="4104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70C0"/>
                </a:solidFill>
              </a:rPr>
              <a:t>A boundary case: operating </a:t>
            </a:r>
            <a:r>
              <a:rPr lang="en-US" sz="1400" b="1" i="1" dirty="0" smtClean="0">
                <a:solidFill>
                  <a:srgbClr val="0070C0"/>
                </a:solidFill>
              </a:rPr>
              <a:t>almost</a:t>
            </a:r>
            <a:r>
              <a:rPr lang="en-US" sz="1400" b="1" dirty="0" smtClean="0">
                <a:solidFill>
                  <a:srgbClr val="0070C0"/>
                </a:solidFill>
              </a:rPr>
              <a:t> unstable</a:t>
            </a:r>
            <a:endParaRPr lang="en-US" sz="1400" b="1" dirty="0">
              <a:solidFill>
                <a:srgbClr val="0070C0"/>
              </a:solidFill>
            </a:endParaRPr>
          </a:p>
        </p:txBody>
      </p:sp>
      <p:pic>
        <p:nvPicPr>
          <p:cNvPr id="24" name="Picture 2" descr="F:\My Documents\Academics\OSU Grad School\My Journal &amp; Conference Papers\ISSCC 2012 - Enceladus\Slides\Figures\pinchoff1.emf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221429" y="1268760"/>
            <a:ext cx="3007081" cy="23227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2118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Stabilization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733800"/>
            <a:ext cx="4495800" cy="24384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Slew limited gain</a:t>
            </a:r>
          </a:p>
          <a:p>
            <a:r>
              <a:rPr lang="en-US" sz="2000" dirty="0" smtClean="0"/>
              <a:t>During stabilization</a:t>
            </a:r>
          </a:p>
          <a:p>
            <a:pPr lvl="1"/>
            <a:r>
              <a:rPr lang="en-US" sz="2000" dirty="0" smtClean="0"/>
              <a:t>Small </a:t>
            </a:r>
            <a:r>
              <a:rPr lang="en-US" sz="2000" dirty="0" smtClean="0">
                <a:solidFill>
                  <a:srgbClr val="C00000"/>
                </a:solidFill>
              </a:rPr>
              <a:t>V</a:t>
            </a:r>
            <a:r>
              <a:rPr lang="en-US" sz="2000" baseline="-25000" dirty="0" smtClean="0">
                <a:solidFill>
                  <a:srgbClr val="C00000"/>
                </a:solidFill>
              </a:rPr>
              <a:t>A</a:t>
            </a:r>
            <a:r>
              <a:rPr lang="en-US" sz="2000" dirty="0" smtClean="0"/>
              <a:t>/</a:t>
            </a:r>
            <a:r>
              <a:rPr lang="en-US" sz="2000" dirty="0" smtClean="0">
                <a:solidFill>
                  <a:srgbClr val="0070C0"/>
                </a:solidFill>
              </a:rPr>
              <a:t>V</a:t>
            </a:r>
            <a:r>
              <a:rPr lang="en-US" sz="2000" baseline="-25000" dirty="0" smtClean="0">
                <a:solidFill>
                  <a:srgbClr val="0070C0"/>
                </a:solidFill>
              </a:rPr>
              <a:t>IN</a:t>
            </a:r>
          </a:p>
          <a:p>
            <a:r>
              <a:rPr lang="en-US" sz="2000" dirty="0" smtClean="0"/>
              <a:t>During steady-state</a:t>
            </a:r>
          </a:p>
          <a:p>
            <a:pPr lvl="1"/>
            <a:r>
              <a:rPr lang="en-US" sz="2000" dirty="0" smtClean="0"/>
              <a:t>Large </a:t>
            </a:r>
            <a:r>
              <a:rPr lang="en-US" sz="2000" dirty="0" smtClean="0">
                <a:solidFill>
                  <a:srgbClr val="C00000"/>
                </a:solidFill>
              </a:rPr>
              <a:t>V</a:t>
            </a:r>
            <a:r>
              <a:rPr lang="en-US" sz="2000" baseline="-25000" dirty="0" smtClean="0">
                <a:solidFill>
                  <a:srgbClr val="C00000"/>
                </a:solidFill>
              </a:rPr>
              <a:t>A</a:t>
            </a:r>
            <a:r>
              <a:rPr lang="en-US" sz="2000" dirty="0" smtClean="0"/>
              <a:t>/</a:t>
            </a:r>
            <a:r>
              <a:rPr lang="en-US" sz="2000" dirty="0" smtClean="0">
                <a:solidFill>
                  <a:srgbClr val="0070C0"/>
                </a:solidFill>
              </a:rPr>
              <a:t>V</a:t>
            </a:r>
            <a:r>
              <a:rPr lang="en-US" sz="2000" baseline="-25000" dirty="0" smtClean="0">
                <a:solidFill>
                  <a:srgbClr val="0070C0"/>
                </a:solidFill>
              </a:rPr>
              <a:t>IN</a:t>
            </a:r>
          </a:p>
          <a:p>
            <a:r>
              <a:rPr lang="en-US" sz="2000" dirty="0" smtClean="0"/>
              <a:t>Enhances accuracy/speed tradeoff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6151" name="Picture 7" descr="E:\Desktop\waveform_exaggerated_v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066800"/>
            <a:ext cx="4460874" cy="3007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191000"/>
            <a:ext cx="3615318" cy="205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H="1">
            <a:off x="1828800" y="1752600"/>
            <a:ext cx="388620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828800" y="3200400"/>
            <a:ext cx="388620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2895600" y="2362200"/>
            <a:ext cx="2819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2895600" y="2514600"/>
            <a:ext cx="2819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2743200" y="2286000"/>
            <a:ext cx="0" cy="304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065020" y="2238244"/>
            <a:ext cx="525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V</a:t>
            </a:r>
            <a:r>
              <a:rPr lang="en-US" baseline="-25000" dirty="0" smtClean="0">
                <a:solidFill>
                  <a:srgbClr val="0070C0"/>
                </a:solidFill>
              </a:rPr>
              <a:t>IN</a:t>
            </a:r>
            <a:endParaRPr lang="en-US" baseline="-25000" dirty="0">
              <a:solidFill>
                <a:srgbClr val="0070C0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1981200" y="1752600"/>
            <a:ext cx="0" cy="1447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531620" y="2238244"/>
            <a:ext cx="525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V</a:t>
            </a:r>
            <a:r>
              <a:rPr lang="en-US" baseline="-25000" dirty="0" smtClean="0">
                <a:solidFill>
                  <a:srgbClr val="C00000"/>
                </a:solidFill>
              </a:rPr>
              <a:t>A</a:t>
            </a:r>
            <a:endParaRPr lang="en-US" baseline="-250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0590" y="2253734"/>
            <a:ext cx="3780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more subtle secondary effect…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788024" y="800708"/>
            <a:ext cx="4104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70C0"/>
                </a:solidFill>
              </a:rPr>
              <a:t>A boundary case: operating </a:t>
            </a:r>
            <a:r>
              <a:rPr lang="en-US" sz="1400" b="1" i="1" dirty="0" smtClean="0">
                <a:solidFill>
                  <a:srgbClr val="0070C0"/>
                </a:solidFill>
              </a:rPr>
              <a:t>almost</a:t>
            </a:r>
            <a:r>
              <a:rPr lang="en-US" sz="1400" b="1" dirty="0" smtClean="0">
                <a:solidFill>
                  <a:srgbClr val="0070C0"/>
                </a:solidFill>
              </a:rPr>
              <a:t> unstable</a:t>
            </a:r>
            <a:endParaRPr lang="en-US" sz="1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005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  <p:bldP spid="19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Stabilization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59532" y="2492896"/>
            <a:ext cx="8388932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dirty="0" smtClean="0"/>
              <a:t>1) Offset embedding creates a </a:t>
            </a:r>
            <a:r>
              <a:rPr lang="en-US" sz="1900" dirty="0" smtClean="0">
                <a:solidFill>
                  <a:srgbClr val="7030A0"/>
                </a:solidFill>
              </a:rPr>
              <a:t>large signal</a:t>
            </a:r>
            <a:r>
              <a:rPr lang="en-US" sz="1900" dirty="0" smtClean="0"/>
              <a:t> finite gain effect</a:t>
            </a:r>
          </a:p>
          <a:p>
            <a:endParaRPr lang="en-US" sz="1900" dirty="0" smtClean="0"/>
          </a:p>
          <a:p>
            <a:r>
              <a:rPr lang="en-US" sz="1900" dirty="0" smtClean="0"/>
              <a:t>2) Large signal finite-gain effect strengthens with </a:t>
            </a:r>
            <a:r>
              <a:rPr lang="en-US" sz="1900" dirty="0" smtClean="0">
                <a:solidFill>
                  <a:srgbClr val="00B050"/>
                </a:solidFill>
              </a:rPr>
              <a:t>non-linear time feedback</a:t>
            </a:r>
          </a:p>
          <a:p>
            <a:endParaRPr lang="en-US" sz="1900" dirty="0" smtClean="0">
              <a:solidFill>
                <a:srgbClr val="00B050"/>
              </a:solidFill>
            </a:endParaRPr>
          </a:p>
          <a:p>
            <a:r>
              <a:rPr lang="en-US" sz="1900" dirty="0" smtClean="0"/>
              <a:t>3) Dynamically shifts </a:t>
            </a:r>
            <a:r>
              <a:rPr lang="en-US" sz="1900" dirty="0" smtClean="0">
                <a:solidFill>
                  <a:srgbClr val="0070C0"/>
                </a:solidFill>
              </a:rPr>
              <a:t>small signal </a:t>
            </a:r>
            <a:r>
              <a:rPr lang="en-US" sz="1900" dirty="0" smtClean="0"/>
              <a:t>pole, granting stability and gain</a:t>
            </a:r>
          </a:p>
        </p:txBody>
      </p:sp>
    </p:spTree>
    <p:extLst>
      <p:ext uri="{BB962C8B-B14F-4D97-AF65-F5344CB8AC3E}">
        <p14:creationId xmlns:p14="http://schemas.microsoft.com/office/powerpoint/2010/main" val="18141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Ring Amplifier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Core Benefits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105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u="sng" dirty="0" smtClean="0"/>
              <a:t>Exponential dynamic stabilization</a:t>
            </a:r>
          </a:p>
          <a:p>
            <a:r>
              <a:rPr lang="en-US" sz="2000" dirty="0" smtClean="0"/>
              <a:t>Very fast</a:t>
            </a:r>
          </a:p>
          <a:p>
            <a:r>
              <a:rPr lang="en-US" sz="2000" dirty="0" smtClean="0"/>
              <a:t>Well defined tradeoffs</a:t>
            </a:r>
            <a:endParaRPr lang="en-US" sz="16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858000" y="633730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54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Ring Amplifier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Core Benefits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54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u="sng" dirty="0" smtClean="0"/>
              <a:t>Slew-based charging</a:t>
            </a:r>
          </a:p>
          <a:p>
            <a:r>
              <a:rPr lang="en-US" sz="2000" dirty="0" smtClean="0"/>
              <a:t>Charges with maximally biased, digitally-switched current sources</a:t>
            </a:r>
            <a:endParaRPr lang="en-US" sz="1800" dirty="0" smtClean="0"/>
          </a:p>
          <a:p>
            <a:pPr lvl="1"/>
            <a:r>
              <a:rPr lang="en-US" sz="1800" dirty="0" smtClean="0"/>
              <a:t>V</a:t>
            </a:r>
            <a:r>
              <a:rPr lang="en-US" sz="1800" baseline="-25000" dirty="0" smtClean="0"/>
              <a:t>GS</a:t>
            </a:r>
            <a:r>
              <a:rPr lang="en-US" sz="1800" dirty="0" smtClean="0"/>
              <a:t> = V</a:t>
            </a:r>
            <a:r>
              <a:rPr lang="en-US" sz="1800" baseline="-25000" dirty="0" smtClean="0"/>
              <a:t>DD</a:t>
            </a:r>
          </a:p>
          <a:p>
            <a:pPr lvl="1"/>
            <a:r>
              <a:rPr lang="en-US" sz="1800" dirty="0" smtClean="0"/>
              <a:t>Can be very small, even for large C</a:t>
            </a:r>
            <a:r>
              <a:rPr lang="en-US" sz="1800" baseline="-25000" dirty="0" smtClean="0"/>
              <a:t>LOAD</a:t>
            </a:r>
          </a:p>
          <a:p>
            <a:pPr lvl="1"/>
            <a:r>
              <a:rPr lang="en-US" sz="1800" dirty="0" smtClean="0">
                <a:solidFill>
                  <a:srgbClr val="C00000"/>
                </a:solidFill>
              </a:rPr>
              <a:t>Decouples internal speed vs. output load requirements</a:t>
            </a:r>
          </a:p>
          <a:p>
            <a:pPr>
              <a:buNone/>
            </a:pPr>
            <a:endParaRPr lang="en-US" sz="1800" dirty="0" smtClean="0"/>
          </a:p>
          <a:p>
            <a:pPr lvl="1"/>
            <a:endParaRPr lang="en-US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858000" y="633730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6" name="Picture 4" descr="E:\Dropbox\My Documents\Academics\OSU Grad School\My Journal &amp; Conference Papers\VLSI 2013 - Hyperstack\Slides\Figures\ringamp_basic.e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484" y="3359583"/>
            <a:ext cx="4248472" cy="2522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/>
              <p14:cNvContentPartPr/>
              <p14:nvPr/>
            </p14:nvContentPartPr>
            <p14:xfrm>
              <a:off x="9102024" y="4811328"/>
              <a:ext cx="6480" cy="1152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90144" y="4799448"/>
                <a:ext cx="30240" cy="3528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936" y="4617132"/>
            <a:ext cx="1165113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1835524" y="3174917"/>
            <a:ext cx="2340260" cy="2574018"/>
            <a:chOff x="2411760" y="942669"/>
            <a:chExt cx="2340260" cy="2574018"/>
          </a:xfrm>
        </p:grpSpPr>
        <p:sp>
          <p:nvSpPr>
            <p:cNvPr id="10" name="TextBox 9"/>
            <p:cNvSpPr txBox="1"/>
            <p:nvPr/>
          </p:nvSpPr>
          <p:spPr>
            <a:xfrm>
              <a:off x="2411760" y="942669"/>
              <a:ext cx="22958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70C0"/>
                  </a:solidFill>
                </a:rPr>
                <a:t>Rail-to-rail inverters</a:t>
              </a:r>
              <a:endParaRPr lang="en-US" baseline="-25000" dirty="0">
                <a:solidFill>
                  <a:srgbClr val="0070C0"/>
                </a:solidFill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4752020" y="1232756"/>
              <a:ext cx="0" cy="699755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4752020" y="2816932"/>
              <a:ext cx="0" cy="699755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3983307" y="3140968"/>
            <a:ext cx="1200589" cy="2952328"/>
            <a:chOff x="4559543" y="908720"/>
            <a:chExt cx="1200589" cy="2952328"/>
          </a:xfrm>
        </p:grpSpPr>
        <p:sp>
          <p:nvSpPr>
            <p:cNvPr id="14" name="TextBox 13"/>
            <p:cNvSpPr txBox="1"/>
            <p:nvPr/>
          </p:nvSpPr>
          <p:spPr>
            <a:xfrm>
              <a:off x="5440814" y="1124744"/>
              <a:ext cx="319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B0F0"/>
                  </a:solidFill>
                </a:rPr>
                <a:t>+</a:t>
              </a:r>
              <a:endParaRPr lang="en-US" b="1" dirty="0">
                <a:solidFill>
                  <a:srgbClr val="00B0F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184068" y="1304764"/>
              <a:ext cx="2696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B0F0"/>
                  </a:solidFill>
                </a:rPr>
                <a:t>-</a:t>
              </a:r>
              <a:endParaRPr lang="en-US" b="1" dirty="0">
                <a:solidFill>
                  <a:srgbClr val="00B0F0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176513" y="3095672"/>
              <a:ext cx="319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B0F0"/>
                  </a:solidFill>
                </a:rPr>
                <a:t>+</a:t>
              </a:r>
              <a:endParaRPr lang="en-US" b="1" dirty="0">
                <a:solidFill>
                  <a:srgbClr val="00B0F0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418498" y="3275692"/>
              <a:ext cx="2696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B0F0"/>
                  </a:solidFill>
                </a:rPr>
                <a:t>-</a:t>
              </a:r>
              <a:endParaRPr lang="en-US" b="1" dirty="0">
                <a:solidFill>
                  <a:srgbClr val="00B0F0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559543" y="3491716"/>
              <a:ext cx="9845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B0F0"/>
                  </a:solidFill>
                </a:rPr>
                <a:t>Max V</a:t>
              </a:r>
              <a:r>
                <a:rPr lang="en-US" baseline="-25000" dirty="0" smtClean="0">
                  <a:solidFill>
                    <a:srgbClr val="00B0F0"/>
                  </a:solidFill>
                </a:rPr>
                <a:t>OV</a:t>
              </a:r>
              <a:endParaRPr lang="en-US" baseline="-25000" dirty="0">
                <a:solidFill>
                  <a:srgbClr val="00B0F0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631551" y="908720"/>
              <a:ext cx="9845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B0F0"/>
                  </a:solidFill>
                </a:rPr>
                <a:t>Max V</a:t>
              </a:r>
              <a:r>
                <a:rPr lang="en-US" baseline="-25000" dirty="0" smtClean="0">
                  <a:solidFill>
                    <a:srgbClr val="00B0F0"/>
                  </a:solidFill>
                </a:rPr>
                <a:t>OV</a:t>
              </a:r>
              <a:endParaRPr lang="en-US" baseline="-25000" dirty="0">
                <a:solidFill>
                  <a:srgbClr val="00B0F0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802210" y="3510300"/>
            <a:ext cx="3316504" cy="2186952"/>
            <a:chOff x="5378446" y="1278052"/>
            <a:chExt cx="3316504" cy="2186952"/>
          </a:xfrm>
        </p:grpSpPr>
        <p:sp>
          <p:nvSpPr>
            <p:cNvPr id="21" name="Oval 20"/>
            <p:cNvSpPr/>
            <p:nvPr/>
          </p:nvSpPr>
          <p:spPr>
            <a:xfrm>
              <a:off x="5400092" y="2816932"/>
              <a:ext cx="521654" cy="648072"/>
            </a:xfrm>
            <a:prstGeom prst="ellipse">
              <a:avLst/>
            </a:prstGeom>
            <a:noFill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5378446" y="1278052"/>
              <a:ext cx="521654" cy="648072"/>
            </a:xfrm>
            <a:prstGeom prst="ellipse">
              <a:avLst/>
            </a:prstGeom>
            <a:noFill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300192" y="1674096"/>
              <a:ext cx="23947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C00000"/>
                  </a:solidFill>
                </a:rPr>
                <a:t>Very small transistors</a:t>
              </a:r>
              <a:endParaRPr lang="en-US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4468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Ring Amplifier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Core Benefits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23528"/>
            <a:ext cx="8839200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u="sng" dirty="0" smtClean="0"/>
              <a:t>Scalability (Speed/Power)</a:t>
            </a:r>
          </a:p>
          <a:p>
            <a:r>
              <a:rPr lang="en-US" sz="2000" dirty="0" smtClean="0"/>
              <a:t>Internal speed/power (mostly) independent of C</a:t>
            </a:r>
            <a:r>
              <a:rPr lang="en-US" sz="2000" baseline="-25000" dirty="0" smtClean="0"/>
              <a:t>LOAD</a:t>
            </a:r>
          </a:p>
          <a:p>
            <a:pPr lvl="1"/>
            <a:r>
              <a:rPr lang="en-US" sz="1800" dirty="0" smtClean="0"/>
              <a:t>Inverter t</a:t>
            </a:r>
            <a:r>
              <a:rPr lang="en-US" sz="1800" baseline="-25000" dirty="0" smtClean="0"/>
              <a:t>d</a:t>
            </a:r>
            <a:r>
              <a:rPr lang="en-US" sz="1800" dirty="0" smtClean="0"/>
              <a:t>, crowbar current, parasitic C’s</a:t>
            </a:r>
          </a:p>
          <a:p>
            <a:pPr lvl="1"/>
            <a:r>
              <a:rPr lang="en-US" sz="1800" dirty="0" smtClean="0"/>
              <a:t>Digital power-delay product scaling benefits apply</a:t>
            </a:r>
          </a:p>
          <a:p>
            <a:r>
              <a:rPr lang="en-US" sz="2000" dirty="0" smtClean="0">
                <a:solidFill>
                  <a:srgbClr val="C00000"/>
                </a:solidFill>
              </a:rPr>
              <a:t>Power/speed product scales with digital process trends</a:t>
            </a:r>
          </a:p>
          <a:p>
            <a:endParaRPr lang="en-US" sz="2000" dirty="0" smtClean="0"/>
          </a:p>
          <a:p>
            <a:pPr lvl="1"/>
            <a:endParaRPr lang="en-US" sz="1800" dirty="0" smtClean="0"/>
          </a:p>
          <a:p>
            <a:pPr lvl="1"/>
            <a:endParaRPr lang="en-US" sz="1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858000" y="633730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8" name="Picture 2" descr="E:\Desktop\ringamp_scalabilit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077910"/>
            <a:ext cx="4068452" cy="3083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869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Ring Amplifier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Core Benefits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052737"/>
            <a:ext cx="8229600" cy="48605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u="sng" dirty="0" smtClean="0"/>
              <a:t>Scalability (Output Swing / SNR)</a:t>
            </a:r>
          </a:p>
          <a:p>
            <a:r>
              <a:rPr lang="en-US" sz="2000" dirty="0" smtClean="0">
                <a:solidFill>
                  <a:srgbClr val="C00000"/>
                </a:solidFill>
              </a:rPr>
              <a:t>Compression immune: rail-to-rail output swing</a:t>
            </a:r>
            <a:endParaRPr lang="en-US" sz="2000" dirty="0" smtClean="0"/>
          </a:p>
          <a:p>
            <a:pPr lvl="1"/>
            <a:r>
              <a:rPr lang="en-US" sz="1800" dirty="0" smtClean="0"/>
              <a:t>V</a:t>
            </a:r>
            <a:r>
              <a:rPr lang="en-US" sz="1800" baseline="-25000" dirty="0" smtClean="0"/>
              <a:t>OV</a:t>
            </a:r>
            <a:r>
              <a:rPr lang="en-US" sz="1800" dirty="0" smtClean="0"/>
              <a:t> </a:t>
            </a:r>
            <a:r>
              <a:rPr lang="en-US" sz="1800" dirty="0" err="1" smtClean="0"/>
              <a:t>pinchoff</a:t>
            </a:r>
            <a:r>
              <a:rPr lang="en-US" sz="1800" dirty="0" smtClean="0"/>
              <a:t>: decreases V</a:t>
            </a:r>
            <a:r>
              <a:rPr lang="en-US" sz="1800" baseline="-25000" dirty="0" smtClean="0"/>
              <a:t>DSAT</a:t>
            </a:r>
            <a:r>
              <a:rPr lang="en-US" sz="1800" dirty="0" smtClean="0"/>
              <a:t>, </a:t>
            </a:r>
            <a:r>
              <a:rPr lang="en-US" sz="1800" dirty="0" err="1" smtClean="0"/>
              <a:t>decreses</a:t>
            </a:r>
            <a:r>
              <a:rPr lang="en-US" sz="1800" dirty="0" smtClean="0"/>
              <a:t> I</a:t>
            </a:r>
            <a:r>
              <a:rPr lang="en-US" sz="1800" baseline="-25000" dirty="0" smtClean="0"/>
              <a:t>D</a:t>
            </a:r>
            <a:r>
              <a:rPr lang="en-US" sz="1800" dirty="0" smtClean="0"/>
              <a:t>, increases </a:t>
            </a:r>
            <a:r>
              <a:rPr lang="en-US" sz="1800" dirty="0" err="1" smtClean="0"/>
              <a:t>r</a:t>
            </a:r>
            <a:r>
              <a:rPr lang="en-US" sz="1800" baseline="-25000" dirty="0" err="1" smtClean="0"/>
              <a:t>o</a:t>
            </a:r>
            <a:endParaRPr lang="en-US" sz="1800" baseline="-25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6858000" y="633730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7" name="Picture 4" descr="E:\Dropbox\My Documents\Academics\OSU Grad School\My Journal &amp; Conference Papers\VLSI 2013 - Hyperstack\Slides\Figures\ringamp_basic.e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621" y="2688332"/>
            <a:ext cx="5507787" cy="3270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3548634" y="2672916"/>
            <a:ext cx="2337109" cy="3306572"/>
            <a:chOff x="4016685" y="1007046"/>
            <a:chExt cx="2337109" cy="3306572"/>
          </a:xfrm>
        </p:grpSpPr>
        <p:sp>
          <p:nvSpPr>
            <p:cNvPr id="10" name="TextBox 9"/>
            <p:cNvSpPr txBox="1"/>
            <p:nvPr/>
          </p:nvSpPr>
          <p:spPr>
            <a:xfrm>
              <a:off x="4031940" y="1007046"/>
              <a:ext cx="2031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C00000"/>
                  </a:solidFill>
                </a:rPr>
                <a:t>small V</a:t>
              </a:r>
              <a:r>
                <a:rPr lang="en-US" baseline="-25000" dirty="0" smtClean="0">
                  <a:solidFill>
                    <a:srgbClr val="C00000"/>
                  </a:solidFill>
                </a:rPr>
                <a:t>OV</a:t>
              </a:r>
              <a:r>
                <a:rPr lang="en-US" dirty="0" smtClean="0">
                  <a:solidFill>
                    <a:srgbClr val="C00000"/>
                  </a:solidFill>
                </a:rPr>
                <a:t> = V</a:t>
              </a:r>
              <a:r>
                <a:rPr lang="en-US" baseline="-25000" dirty="0" smtClean="0">
                  <a:solidFill>
                    <a:srgbClr val="C00000"/>
                  </a:solidFill>
                </a:rPr>
                <a:t>GS</a:t>
              </a:r>
              <a:r>
                <a:rPr lang="en-US" dirty="0" smtClean="0">
                  <a:solidFill>
                    <a:srgbClr val="C00000"/>
                  </a:solidFill>
                </a:rPr>
                <a:t>-V</a:t>
              </a:r>
              <a:r>
                <a:rPr lang="en-US" baseline="-25000" dirty="0" smtClean="0">
                  <a:solidFill>
                    <a:srgbClr val="C00000"/>
                  </a:solidFill>
                </a:rPr>
                <a:t>T</a:t>
              </a:r>
              <a:endParaRPr lang="en-US" baseline="-25000" dirty="0">
                <a:solidFill>
                  <a:srgbClr val="C0000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777674" y="1340768"/>
              <a:ext cx="319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C00000"/>
                  </a:solidFill>
                </a:rPr>
                <a:t>+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084168" y="1105930"/>
              <a:ext cx="2696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C00000"/>
                  </a:solidFill>
                </a:rPr>
                <a:t>-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777674" y="3356992"/>
              <a:ext cx="319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C00000"/>
                  </a:solidFill>
                </a:rPr>
                <a:t>+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084168" y="3820398"/>
              <a:ext cx="2696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C00000"/>
                  </a:solidFill>
                </a:rPr>
                <a:t>-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016685" y="3944286"/>
              <a:ext cx="2031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C00000"/>
                  </a:solidFill>
                </a:rPr>
                <a:t>small V</a:t>
              </a:r>
              <a:r>
                <a:rPr lang="en-US" baseline="-25000" dirty="0" smtClean="0">
                  <a:solidFill>
                    <a:srgbClr val="C00000"/>
                  </a:solidFill>
                </a:rPr>
                <a:t>OV</a:t>
              </a:r>
              <a:r>
                <a:rPr lang="en-US" dirty="0" smtClean="0">
                  <a:solidFill>
                    <a:srgbClr val="C00000"/>
                  </a:solidFill>
                </a:rPr>
                <a:t> = V</a:t>
              </a:r>
              <a:r>
                <a:rPr lang="en-US" baseline="-25000" dirty="0" smtClean="0">
                  <a:solidFill>
                    <a:srgbClr val="C00000"/>
                  </a:solidFill>
                </a:rPr>
                <a:t>GS</a:t>
              </a:r>
              <a:r>
                <a:rPr lang="en-US" dirty="0" smtClean="0">
                  <a:solidFill>
                    <a:srgbClr val="C00000"/>
                  </a:solidFill>
                </a:rPr>
                <a:t>-V</a:t>
              </a:r>
              <a:r>
                <a:rPr lang="en-US" baseline="-25000" dirty="0" smtClean="0">
                  <a:solidFill>
                    <a:srgbClr val="C00000"/>
                  </a:solidFill>
                </a:rPr>
                <a:t>T</a:t>
              </a:r>
              <a:endParaRPr lang="en-US" baseline="-250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012161" y="4159636"/>
            <a:ext cx="2376263" cy="646331"/>
            <a:chOff x="6480212" y="2493766"/>
            <a:chExt cx="2376263" cy="646331"/>
          </a:xfrm>
        </p:grpSpPr>
        <p:cxnSp>
          <p:nvCxnSpPr>
            <p:cNvPr id="17" name="Straight Arrow Connector 16"/>
            <p:cNvCxnSpPr/>
            <p:nvPr/>
          </p:nvCxnSpPr>
          <p:spPr>
            <a:xfrm flipH="1">
              <a:off x="6480212" y="2816932"/>
              <a:ext cx="9001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7127458" y="2493766"/>
              <a:ext cx="17290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accent4">
                      <a:lumMod val="50000"/>
                    </a:schemeClr>
                  </a:solidFill>
                </a:rPr>
                <a:t>Low frequency output pole</a:t>
              </a:r>
              <a:endParaRPr lang="en-US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994718" y="2821972"/>
            <a:ext cx="1770210" cy="2972850"/>
            <a:chOff x="6462769" y="1156102"/>
            <a:chExt cx="1770210" cy="2972850"/>
          </a:xfrm>
        </p:grpSpPr>
        <p:sp>
          <p:nvSpPr>
            <p:cNvPr id="20" name="TextBox 19"/>
            <p:cNvSpPr txBox="1"/>
            <p:nvPr/>
          </p:nvSpPr>
          <p:spPr>
            <a:xfrm>
              <a:off x="6480212" y="1156102"/>
              <a:ext cx="319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B0F0"/>
                  </a:solidFill>
                </a:rPr>
                <a:t>+</a:t>
              </a:r>
              <a:endParaRPr lang="en-US" b="1" dirty="0">
                <a:solidFill>
                  <a:srgbClr val="00B0F0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505058" y="1772816"/>
              <a:ext cx="2696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B0F0"/>
                  </a:solidFill>
                </a:rPr>
                <a:t>-</a:t>
              </a:r>
              <a:endParaRPr lang="en-US" b="1" dirty="0">
                <a:solidFill>
                  <a:srgbClr val="00B0F0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930262" y="1473005"/>
              <a:ext cx="126618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B0F0"/>
                  </a:solidFill>
                </a:rPr>
                <a:t>Large </a:t>
              </a:r>
              <a:r>
                <a:rPr lang="en-US" dirty="0" err="1" smtClean="0">
                  <a:solidFill>
                    <a:srgbClr val="00B0F0"/>
                  </a:solidFill>
                </a:rPr>
                <a:t>r</a:t>
              </a:r>
              <a:r>
                <a:rPr lang="en-US" baseline="-25000" dirty="0" err="1" smtClean="0">
                  <a:solidFill>
                    <a:srgbClr val="00B0F0"/>
                  </a:solidFill>
                </a:rPr>
                <a:t>o</a:t>
              </a:r>
              <a:r>
                <a:rPr lang="en-US" dirty="0" smtClean="0">
                  <a:solidFill>
                    <a:srgbClr val="00B0F0"/>
                  </a:solidFill>
                </a:rPr>
                <a:t>,</a:t>
              </a:r>
            </a:p>
            <a:p>
              <a:r>
                <a:rPr lang="en-US" dirty="0" smtClean="0">
                  <a:solidFill>
                    <a:srgbClr val="00B0F0"/>
                  </a:solidFill>
                </a:rPr>
                <a:t>small V</a:t>
              </a:r>
              <a:r>
                <a:rPr lang="en-US" baseline="-25000" dirty="0" smtClean="0">
                  <a:solidFill>
                    <a:srgbClr val="00B0F0"/>
                  </a:solidFill>
                </a:rPr>
                <a:t>DSAT</a:t>
              </a:r>
              <a:endParaRPr lang="en-US" baseline="-25000" dirty="0">
                <a:solidFill>
                  <a:srgbClr val="00B0F0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462769" y="3759620"/>
              <a:ext cx="319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B0F0"/>
                  </a:solidFill>
                </a:rPr>
                <a:t>+</a:t>
              </a:r>
              <a:endParaRPr lang="en-US" b="1" dirty="0">
                <a:solidFill>
                  <a:srgbClr val="00B0F0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487615" y="3172326"/>
              <a:ext cx="2696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B0F0"/>
                  </a:solidFill>
                </a:rPr>
                <a:t>-</a:t>
              </a:r>
              <a:endParaRPr lang="en-US" b="1" dirty="0">
                <a:solidFill>
                  <a:srgbClr val="00B0F0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966799" y="3349047"/>
              <a:ext cx="126618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B0F0"/>
                  </a:solidFill>
                </a:rPr>
                <a:t>Large </a:t>
              </a:r>
              <a:r>
                <a:rPr lang="en-US" dirty="0" err="1">
                  <a:solidFill>
                    <a:srgbClr val="00B0F0"/>
                  </a:solidFill>
                </a:rPr>
                <a:t>r</a:t>
              </a:r>
              <a:r>
                <a:rPr lang="en-US" baseline="-25000" dirty="0" err="1">
                  <a:solidFill>
                    <a:srgbClr val="00B0F0"/>
                  </a:solidFill>
                </a:rPr>
                <a:t>o</a:t>
              </a:r>
              <a:r>
                <a:rPr lang="en-US" dirty="0">
                  <a:solidFill>
                    <a:srgbClr val="00B0F0"/>
                  </a:solidFill>
                </a:rPr>
                <a:t>,</a:t>
              </a:r>
            </a:p>
            <a:p>
              <a:r>
                <a:rPr lang="en-US" dirty="0">
                  <a:solidFill>
                    <a:srgbClr val="00B0F0"/>
                  </a:solidFill>
                </a:rPr>
                <a:t>small </a:t>
              </a:r>
              <a:r>
                <a:rPr lang="en-US" dirty="0" smtClean="0">
                  <a:solidFill>
                    <a:srgbClr val="00B0F0"/>
                  </a:solidFill>
                </a:rPr>
                <a:t>V</a:t>
              </a:r>
              <a:r>
                <a:rPr lang="en-US" baseline="-25000" dirty="0" smtClean="0">
                  <a:solidFill>
                    <a:srgbClr val="00B0F0"/>
                  </a:solidFill>
                </a:rPr>
                <a:t>DSAT</a:t>
              </a:r>
              <a:endParaRPr lang="en-US" baseline="-25000" dirty="0">
                <a:solidFill>
                  <a:srgbClr val="00B0F0"/>
                </a:solidFill>
              </a:endParaRPr>
            </a:p>
          </p:txBody>
        </p:sp>
      </p:grpSp>
      <p:cxnSp>
        <p:nvCxnSpPr>
          <p:cNvPr id="26" name="Straight Arrow Connector 25"/>
          <p:cNvCxnSpPr/>
          <p:nvPr/>
        </p:nvCxnSpPr>
        <p:spPr>
          <a:xfrm>
            <a:off x="5628941" y="3623352"/>
            <a:ext cx="0" cy="139951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50884" y="4894217"/>
            <a:ext cx="23328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Dynamic biasing = wide, compression free output swing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28" name="Freeform 27"/>
          <p:cNvSpPr/>
          <p:nvPr/>
        </p:nvSpPr>
        <p:spPr>
          <a:xfrm>
            <a:off x="5262456" y="3937551"/>
            <a:ext cx="600236" cy="827848"/>
          </a:xfrm>
          <a:custGeom>
            <a:avLst/>
            <a:gdLst>
              <a:gd name="connsiteX0" fmla="*/ 0 w 1376516"/>
              <a:gd name="connsiteY0" fmla="*/ 285157 h 840768"/>
              <a:gd name="connsiteX1" fmla="*/ 88490 w 1376516"/>
              <a:gd name="connsiteY1" fmla="*/ 835764 h 840768"/>
              <a:gd name="connsiteX2" fmla="*/ 383458 w 1376516"/>
              <a:gd name="connsiteY2" fmla="*/ 22 h 840768"/>
              <a:gd name="connsiteX3" fmla="*/ 619432 w 1376516"/>
              <a:gd name="connsiteY3" fmla="*/ 835764 h 840768"/>
              <a:gd name="connsiteX4" fmla="*/ 865239 w 1376516"/>
              <a:gd name="connsiteY4" fmla="*/ 22 h 840768"/>
              <a:gd name="connsiteX5" fmla="*/ 1042219 w 1376516"/>
              <a:gd name="connsiteY5" fmla="*/ 806267 h 840768"/>
              <a:gd name="connsiteX6" fmla="*/ 1229032 w 1376516"/>
              <a:gd name="connsiteY6" fmla="*/ 19686 h 840768"/>
              <a:gd name="connsiteX7" fmla="*/ 1376516 w 1376516"/>
              <a:gd name="connsiteY7" fmla="*/ 501467 h 840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76516" h="840768">
                <a:moveTo>
                  <a:pt x="0" y="285157"/>
                </a:moveTo>
                <a:cubicBezTo>
                  <a:pt x="12290" y="584221"/>
                  <a:pt x="24580" y="883286"/>
                  <a:pt x="88490" y="835764"/>
                </a:cubicBezTo>
                <a:cubicBezTo>
                  <a:pt x="152400" y="788242"/>
                  <a:pt x="294968" y="22"/>
                  <a:pt x="383458" y="22"/>
                </a:cubicBezTo>
                <a:cubicBezTo>
                  <a:pt x="471948" y="22"/>
                  <a:pt x="539135" y="835764"/>
                  <a:pt x="619432" y="835764"/>
                </a:cubicBezTo>
                <a:cubicBezTo>
                  <a:pt x="699729" y="835764"/>
                  <a:pt x="794775" y="4938"/>
                  <a:pt x="865239" y="22"/>
                </a:cubicBezTo>
                <a:cubicBezTo>
                  <a:pt x="935703" y="-4894"/>
                  <a:pt x="981587" y="802990"/>
                  <a:pt x="1042219" y="806267"/>
                </a:cubicBezTo>
                <a:cubicBezTo>
                  <a:pt x="1102851" y="809544"/>
                  <a:pt x="1173316" y="70486"/>
                  <a:pt x="1229032" y="19686"/>
                </a:cubicBezTo>
                <a:cubicBezTo>
                  <a:pt x="1284748" y="-31114"/>
                  <a:pt x="1330632" y="235176"/>
                  <a:pt x="1376516" y="501467"/>
                </a:cubicBezTo>
              </a:path>
            </a:pathLst>
          </a:cu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630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0"/>
            <a:ext cx="9144000" cy="609600"/>
          </a:xfrm>
        </p:spPr>
        <p:txBody>
          <a:bodyPr>
            <a:noAutofit/>
          </a:bodyPr>
          <a:lstStyle/>
          <a:p>
            <a:r>
              <a:rPr lang="en-US" dirty="0" err="1" smtClean="0"/>
              <a:t>Ringamp</a:t>
            </a:r>
            <a:r>
              <a:rPr lang="en-US" dirty="0" smtClean="0"/>
              <a:t> Implementations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6553200" y="6416675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17" name="Slide Number Placeholder 3"/>
          <p:cNvSpPr txBox="1">
            <a:spLocks/>
          </p:cNvSpPr>
          <p:nvPr/>
        </p:nvSpPr>
        <p:spPr>
          <a:xfrm>
            <a:off x="6553200" y="6416675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41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Survey of </a:t>
            </a:r>
            <a:r>
              <a:rPr lang="en-US" dirty="0" err="1" smtClean="0"/>
              <a:t>Ringamp</a:t>
            </a:r>
            <a:r>
              <a:rPr lang="en-US" dirty="0" smtClean="0"/>
              <a:t> Structures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95"/>
          <a:stretch/>
        </p:blipFill>
        <p:spPr bwMode="auto">
          <a:xfrm>
            <a:off x="152400" y="1219200"/>
            <a:ext cx="8815388" cy="3392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583669" y="4797152"/>
            <a:ext cx="1728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7030A0"/>
                </a:solidFill>
              </a:rPr>
              <a:t>Basic Proof </a:t>
            </a:r>
          </a:p>
          <a:p>
            <a:pPr algn="ctr"/>
            <a:r>
              <a:rPr lang="en-US" sz="1600" dirty="0" smtClean="0">
                <a:solidFill>
                  <a:srgbClr val="7030A0"/>
                </a:solidFill>
              </a:rPr>
              <a:t>of Concept</a:t>
            </a:r>
            <a:endParaRPr lang="en-US" sz="1600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31840" y="4999127"/>
            <a:ext cx="21082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7030A0"/>
                </a:solidFill>
              </a:rPr>
              <a:t>High-resolution</a:t>
            </a:r>
            <a:endParaRPr lang="en-US" sz="1600" dirty="0">
              <a:solidFill>
                <a:srgbClr val="7030A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12060" y="5328501"/>
            <a:ext cx="1888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7030A0"/>
                </a:solidFill>
              </a:rPr>
              <a:t>High-resolution (</a:t>
            </a:r>
            <a:r>
              <a:rPr lang="en-US" sz="1600" dirty="0" err="1" smtClean="0">
                <a:solidFill>
                  <a:srgbClr val="7030A0"/>
                </a:solidFill>
              </a:rPr>
              <a:t>ringamp</a:t>
            </a:r>
            <a:r>
              <a:rPr lang="en-US" sz="1600" dirty="0" smtClean="0">
                <a:solidFill>
                  <a:srgbClr val="7030A0"/>
                </a:solidFill>
              </a:rPr>
              <a:t> only)</a:t>
            </a:r>
            <a:endParaRPr lang="en-US" sz="1600" dirty="0">
              <a:solidFill>
                <a:srgbClr val="7030A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04248" y="5616533"/>
            <a:ext cx="1888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7030A0"/>
                </a:solidFill>
              </a:rPr>
              <a:t>Nanoscale CMOS improvements</a:t>
            </a:r>
            <a:endParaRPr lang="en-US" sz="1600" dirty="0">
              <a:solidFill>
                <a:srgbClr val="7030A0"/>
              </a:solidFill>
            </a:endParaRPr>
          </a:p>
        </p:txBody>
      </p:sp>
      <p:cxnSp>
        <p:nvCxnSpPr>
          <p:cNvPr id="13" name="Straight Arrow Connector 12"/>
          <p:cNvCxnSpPr>
            <a:stCxn id="8" idx="0"/>
          </p:cNvCxnSpPr>
          <p:nvPr/>
        </p:nvCxnSpPr>
        <p:spPr>
          <a:xfrm flipH="1" flipV="1">
            <a:off x="2447764" y="4611997"/>
            <a:ext cx="1" cy="1851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4211961" y="4611997"/>
            <a:ext cx="1" cy="3703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6046359" y="4611997"/>
            <a:ext cx="1" cy="7112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7748323" y="4611997"/>
            <a:ext cx="1" cy="9719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1346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0"/>
            <a:ext cx="9144000" cy="609600"/>
          </a:xfrm>
        </p:spPr>
        <p:txBody>
          <a:bodyPr>
            <a:noAutofit/>
          </a:bodyPr>
          <a:lstStyle/>
          <a:p>
            <a:r>
              <a:rPr lang="en-US" dirty="0" smtClean="0"/>
              <a:t>Coarse </a:t>
            </a:r>
            <a:r>
              <a:rPr lang="en-US" dirty="0" err="1" smtClean="0"/>
              <a:t>Ringamp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6553200" y="6416675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17" name="Slide Number Placeholder 3"/>
          <p:cNvSpPr txBox="1">
            <a:spLocks/>
          </p:cNvSpPr>
          <p:nvPr/>
        </p:nvSpPr>
        <p:spPr>
          <a:xfrm>
            <a:off x="6553200" y="6416675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25" name="Content Placeholder 2"/>
          <p:cNvSpPr>
            <a:spLocks noGrp="1"/>
          </p:cNvSpPr>
          <p:nvPr>
            <p:ph idx="1"/>
          </p:nvPr>
        </p:nvSpPr>
        <p:spPr>
          <a:xfrm>
            <a:off x="152400" y="3505200"/>
            <a:ext cx="8839200" cy="26670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10.5b Pipelined ADC</a:t>
            </a:r>
          </a:p>
          <a:p>
            <a:pPr marL="0" indent="0" algn="ctr">
              <a:buNone/>
            </a:pPr>
            <a:r>
              <a:rPr lang="en-US" i="1" dirty="0" smtClean="0"/>
              <a:t>Hershberg, VLSI 2012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6381690"/>
            <a:ext cx="416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chemeClr val="bg1"/>
                </a:solidFill>
              </a:rPr>
              <a:t>[Hershberg, VLSI 2012]</a:t>
            </a:r>
            <a:endParaRPr lang="en-US" sz="2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20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Coarse </a:t>
            </a:r>
            <a:r>
              <a:rPr lang="en-US" dirty="0" err="1" smtClean="0"/>
              <a:t>Ringamp</a:t>
            </a:r>
            <a:r>
              <a:rPr lang="en-US" dirty="0" smtClean="0"/>
              <a:t> Prototype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4473116"/>
            <a:ext cx="8839200" cy="1632955"/>
          </a:xfrm>
        </p:spPr>
        <p:txBody>
          <a:bodyPr>
            <a:noAutofit/>
          </a:bodyPr>
          <a:lstStyle/>
          <a:p>
            <a:r>
              <a:rPr lang="en-US" sz="2000" dirty="0" smtClean="0"/>
              <a:t>Basic </a:t>
            </a:r>
            <a:r>
              <a:rPr lang="en-US" sz="2000" dirty="0" err="1" smtClean="0"/>
              <a:t>ringamp</a:t>
            </a:r>
            <a:r>
              <a:rPr lang="en-US" sz="2000" dirty="0" smtClean="0"/>
              <a:t> prototype</a:t>
            </a:r>
          </a:p>
          <a:p>
            <a:pPr lvl="1"/>
            <a:r>
              <a:rPr lang="en-US" sz="1800" dirty="0"/>
              <a:t>Minimum size </a:t>
            </a:r>
            <a:r>
              <a:rPr lang="en-US" sz="1800" dirty="0" smtClean="0"/>
              <a:t>transistors</a:t>
            </a:r>
          </a:p>
          <a:p>
            <a:pPr lvl="1"/>
            <a:r>
              <a:rPr lang="en-US" sz="1800" dirty="0" smtClean="0"/>
              <a:t>Rail-to-rail output swing</a:t>
            </a:r>
          </a:p>
          <a:p>
            <a:pPr lvl="1"/>
            <a:r>
              <a:rPr lang="en-US" sz="1800" dirty="0" smtClean="0"/>
              <a:t>Good noise performance</a:t>
            </a:r>
          </a:p>
          <a:p>
            <a:pPr lvl="1"/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64704"/>
            <a:ext cx="5343525" cy="362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6381690"/>
            <a:ext cx="416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chemeClr val="bg1"/>
                </a:solidFill>
              </a:rPr>
              <a:t>[Hershberg, VLSI 2012]</a:t>
            </a:r>
            <a:endParaRPr lang="en-US" sz="2400" b="1" i="1" dirty="0">
              <a:solidFill>
                <a:schemeClr val="bg1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95" r="62182"/>
          <a:stretch/>
        </p:blipFill>
        <p:spPr bwMode="auto">
          <a:xfrm>
            <a:off x="5692808" y="965381"/>
            <a:ext cx="3163668" cy="3219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911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0"/>
            <a:ext cx="9144000" cy="609600"/>
          </a:xfrm>
        </p:spPr>
        <p:txBody>
          <a:bodyPr>
            <a:noAutofit/>
          </a:bodyPr>
          <a:lstStyle/>
          <a:p>
            <a:r>
              <a:rPr lang="en-US" dirty="0" smtClean="0"/>
              <a:t>Split-CLS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6553200" y="6416675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17" name="Slide Number Placeholder 3"/>
          <p:cNvSpPr txBox="1">
            <a:spLocks/>
          </p:cNvSpPr>
          <p:nvPr/>
        </p:nvSpPr>
        <p:spPr>
          <a:xfrm>
            <a:off x="6553200" y="6416675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52400" y="3505200"/>
            <a:ext cx="8839200" cy="26670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15b Pipelined ADC</a:t>
            </a:r>
          </a:p>
          <a:p>
            <a:pPr marL="0" indent="0" algn="ctr">
              <a:buNone/>
            </a:pPr>
            <a:r>
              <a:rPr lang="en-US" i="1" dirty="0" smtClean="0"/>
              <a:t>Hershberg, ISSCC 2012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6381690"/>
            <a:ext cx="416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chemeClr val="bg1"/>
                </a:solidFill>
              </a:rPr>
              <a:t>[Hershberg, ISSCC 2012]</a:t>
            </a:r>
            <a:endParaRPr lang="en-US" sz="2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14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Split-CLS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(Correlated Level Shifting)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5085184"/>
            <a:ext cx="8524056" cy="1087016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Split-CLS: Gain Enhancement Technique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40" y="1648326"/>
            <a:ext cx="4824536" cy="2809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6381690"/>
            <a:ext cx="416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chemeClr val="bg1"/>
                </a:solidFill>
              </a:rPr>
              <a:t>[Hershberg, ISSCC 2012]</a:t>
            </a:r>
            <a:endParaRPr lang="en-US" sz="2400" b="1" i="1" dirty="0">
              <a:solidFill>
                <a:schemeClr val="bg1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34" t="13795" r="42761"/>
          <a:stretch/>
        </p:blipFill>
        <p:spPr bwMode="auto">
          <a:xfrm>
            <a:off x="6768244" y="1240433"/>
            <a:ext cx="1966287" cy="3392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8" t="13795" r="81704"/>
          <a:stretch/>
        </p:blipFill>
        <p:spPr bwMode="auto">
          <a:xfrm>
            <a:off x="5328420" y="1242534"/>
            <a:ext cx="1635618" cy="3392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931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0"/>
            <a:ext cx="9144000" cy="609600"/>
          </a:xfrm>
        </p:spPr>
        <p:txBody>
          <a:bodyPr>
            <a:noAutofit/>
          </a:bodyPr>
          <a:lstStyle/>
          <a:p>
            <a:r>
              <a:rPr lang="en-US" dirty="0" smtClean="0"/>
              <a:t>Composite Ring Amplifier Block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6553200" y="6416675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17" name="Slide Number Placeholder 3"/>
          <p:cNvSpPr txBox="1">
            <a:spLocks/>
          </p:cNvSpPr>
          <p:nvPr/>
        </p:nvSpPr>
        <p:spPr>
          <a:xfrm>
            <a:off x="6553200" y="6416675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Slide </a:t>
            </a:r>
            <a:fld id="{43D13783-42DA-4D39-B1EE-338536AF036D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25" name="Content Placeholder 2"/>
          <p:cNvSpPr>
            <a:spLocks noGrp="1"/>
          </p:cNvSpPr>
          <p:nvPr>
            <p:ph idx="1"/>
          </p:nvPr>
        </p:nvSpPr>
        <p:spPr>
          <a:xfrm>
            <a:off x="152400" y="3505200"/>
            <a:ext cx="8839200" cy="26670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15b Pipelined ADC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0" y="6381690"/>
            <a:ext cx="416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chemeClr val="bg1"/>
                </a:solidFill>
              </a:rPr>
              <a:t>[Hershberg, VLSI 2013]</a:t>
            </a:r>
            <a:endParaRPr lang="en-US" sz="2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46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Composite Ring Amplifier Block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638800" y="1066800"/>
            <a:ext cx="3276600" cy="5105400"/>
          </a:xfrm>
        </p:spPr>
        <p:txBody>
          <a:bodyPr>
            <a:noAutofit/>
          </a:bodyPr>
          <a:lstStyle/>
          <a:p>
            <a:r>
              <a:rPr lang="en-US" sz="2000" dirty="0" smtClean="0"/>
              <a:t>Composite Ring Amplifier Block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 smtClean="0"/>
              <a:t>Coarse</a:t>
            </a:r>
          </a:p>
          <a:p>
            <a:pPr lvl="1"/>
            <a:r>
              <a:rPr lang="en-US" sz="2000" dirty="0" smtClean="0"/>
              <a:t>2 Class-B </a:t>
            </a:r>
            <a:r>
              <a:rPr lang="en-US" sz="2000" dirty="0" err="1" smtClean="0"/>
              <a:t>ringamps</a:t>
            </a:r>
            <a:endParaRPr lang="en-US" sz="2000" dirty="0"/>
          </a:p>
          <a:p>
            <a:endParaRPr lang="en-US" sz="2000" dirty="0" smtClean="0"/>
          </a:p>
          <a:p>
            <a:r>
              <a:rPr lang="en-US" sz="2000" dirty="0" smtClean="0"/>
              <a:t>Fine</a:t>
            </a:r>
          </a:p>
          <a:p>
            <a:pPr lvl="1"/>
            <a:r>
              <a:rPr lang="en-US" sz="2000" dirty="0" smtClean="0"/>
              <a:t>1 Class-AB </a:t>
            </a:r>
            <a:r>
              <a:rPr lang="en-US" sz="2000" dirty="0" err="1" smtClean="0"/>
              <a:t>ringamp</a:t>
            </a:r>
            <a:endParaRPr lang="en-US" sz="2000" dirty="0" smtClean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1027" name="Picture 3" descr="E:\Dropbox\My Documents\Academics\OSU Grad School\My Journal &amp; Conference Papers\VLSI 2013 - Hyperstack\Slides\Figures\crab2.e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46188"/>
            <a:ext cx="5437187" cy="416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6381690"/>
            <a:ext cx="416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chemeClr val="bg1"/>
                </a:solidFill>
              </a:rPr>
              <a:t>[Hershberg, VLSI 2013]</a:t>
            </a:r>
            <a:endParaRPr lang="en-US" sz="2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80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Composite Ring Amplifier Block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10" name="Picture 4" descr="E:\Dropbox\My Documents\Academics\OSU Grad School\My Journal &amp; Conference Papers\VLSI 2013 - Hyperstack\Slides\Figures\crab3.e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46188"/>
            <a:ext cx="5437188" cy="416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5638800" y="1066800"/>
            <a:ext cx="3276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Fast coarse charge</a:t>
            </a:r>
          </a:p>
          <a:p>
            <a:pPr lvl="1"/>
            <a:r>
              <a:rPr lang="en-US" sz="2000" dirty="0" smtClean="0"/>
              <a:t>All 3 </a:t>
            </a:r>
            <a:r>
              <a:rPr lang="en-US" sz="2000" dirty="0" err="1" smtClean="0"/>
              <a:t>ringamps</a:t>
            </a:r>
            <a:r>
              <a:rPr lang="en-US" sz="2000" dirty="0" smtClean="0"/>
              <a:t> contribute</a:t>
            </a:r>
          </a:p>
          <a:p>
            <a:pPr marL="457200" lvl="1" indent="0">
              <a:buNone/>
            </a:pPr>
            <a:endParaRPr lang="en-US" sz="2000" dirty="0"/>
          </a:p>
          <a:p>
            <a:r>
              <a:rPr lang="en-US" sz="2000" dirty="0" smtClean="0"/>
              <a:t>Coarse </a:t>
            </a:r>
            <a:r>
              <a:rPr lang="en-US" sz="2000" dirty="0" err="1" smtClean="0"/>
              <a:t>ringamps</a:t>
            </a:r>
            <a:r>
              <a:rPr lang="en-US" sz="2000" dirty="0" smtClean="0"/>
              <a:t> dominate and set:</a:t>
            </a:r>
          </a:p>
          <a:p>
            <a:pPr lvl="1"/>
            <a:r>
              <a:rPr lang="en-US" sz="2000" dirty="0" smtClean="0"/>
              <a:t>Pseudo-Differential</a:t>
            </a:r>
            <a:endParaRPr lang="en-US" sz="2000" dirty="0"/>
          </a:p>
          <a:p>
            <a:pPr lvl="1"/>
            <a:r>
              <a:rPr lang="en-US" sz="2000" dirty="0"/>
              <a:t>Common-Mode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 smtClean="0"/>
              <a:t>Auto-disconnect</a:t>
            </a:r>
          </a:p>
          <a:p>
            <a:pPr lvl="1"/>
            <a:r>
              <a:rPr lang="en-US" sz="2000" dirty="0" smtClean="0"/>
              <a:t>No </a:t>
            </a:r>
            <a:r>
              <a:rPr lang="en-US" sz="2000" dirty="0"/>
              <a:t>conduction to output once inside </a:t>
            </a:r>
            <a:r>
              <a:rPr lang="en-US" sz="2000" dirty="0" smtClean="0"/>
              <a:t>dead-zone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381690"/>
            <a:ext cx="416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chemeClr val="bg1"/>
                </a:solidFill>
              </a:rPr>
              <a:t>[Hershberg, VLSI 2013]</a:t>
            </a:r>
            <a:endParaRPr lang="en-US" sz="2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16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Composite Ring Amplifier Block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6" name="Picture 5" descr="E:\Dropbox\My Documents\Academics\OSU Grad School\My Journal &amp; Conference Papers\VLSI 2013 - Hyperstack\Slides\Figures\crab4.e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46188"/>
            <a:ext cx="5437188" cy="416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5638800" y="1066800"/>
            <a:ext cx="3276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5791200" y="1219200"/>
            <a:ext cx="3276600" cy="5105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Fine settle</a:t>
            </a:r>
          </a:p>
          <a:p>
            <a:pPr lvl="1"/>
            <a:r>
              <a:rPr lang="en-US" sz="2000" dirty="0" smtClean="0"/>
              <a:t>V</a:t>
            </a:r>
            <a:r>
              <a:rPr lang="en-US" sz="2000" baseline="-25000" dirty="0" smtClean="0"/>
              <a:t>O</a:t>
            </a:r>
            <a:r>
              <a:rPr lang="en-US" sz="2000" dirty="0" smtClean="0"/>
              <a:t>+ floating</a:t>
            </a:r>
          </a:p>
          <a:p>
            <a:pPr lvl="1"/>
            <a:r>
              <a:rPr lang="en-US" sz="2000" dirty="0" smtClean="0"/>
              <a:t>V</a:t>
            </a:r>
            <a:r>
              <a:rPr lang="en-US" sz="2000" baseline="-25000" dirty="0" smtClean="0"/>
              <a:t>O</a:t>
            </a:r>
            <a:r>
              <a:rPr lang="en-US" sz="2000" dirty="0" smtClean="0"/>
              <a:t>- connected</a:t>
            </a:r>
          </a:p>
          <a:p>
            <a:pPr lvl="1"/>
            <a:r>
              <a:rPr lang="en-US" sz="2000" dirty="0" smtClean="0"/>
              <a:t>Common-mode ok</a:t>
            </a:r>
          </a:p>
          <a:p>
            <a:pPr lvl="1"/>
            <a:endParaRPr lang="en-US" sz="2000" dirty="0"/>
          </a:p>
          <a:p>
            <a:r>
              <a:rPr lang="en-US" sz="2000" dirty="0" smtClean="0"/>
              <a:t>Detect differentially, charge single-ended</a:t>
            </a:r>
          </a:p>
          <a:p>
            <a:pPr lvl="1"/>
            <a:r>
              <a:rPr lang="en-US" sz="2000" dirty="0" smtClean="0"/>
              <a:t>V</a:t>
            </a:r>
            <a:r>
              <a:rPr lang="en-US" sz="2000" baseline="-25000" dirty="0" smtClean="0"/>
              <a:t>O</a:t>
            </a:r>
            <a:r>
              <a:rPr lang="en-US" sz="2000" dirty="0" smtClean="0"/>
              <a:t>- settles </a:t>
            </a:r>
            <a:r>
              <a:rPr lang="en-US" sz="2000" i="1" dirty="0" smtClean="0"/>
              <a:t>around</a:t>
            </a:r>
            <a:r>
              <a:rPr lang="en-US" sz="2000" dirty="0" smtClean="0"/>
              <a:t> a floating V</a:t>
            </a:r>
            <a:r>
              <a:rPr lang="en-US" sz="2000" baseline="-25000" dirty="0" smtClean="0"/>
              <a:t>O</a:t>
            </a:r>
            <a:r>
              <a:rPr lang="en-US" sz="2000" dirty="0" smtClean="0"/>
              <a:t>+</a:t>
            </a:r>
          </a:p>
          <a:p>
            <a:endParaRPr lang="en-US" sz="20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0" y="6381690"/>
            <a:ext cx="416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chemeClr val="bg1"/>
                </a:solidFill>
              </a:rPr>
              <a:t>[Hershberg, VLSI 2013]</a:t>
            </a:r>
            <a:endParaRPr lang="en-US" sz="2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64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Composite Ring Amplifier Block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2051" name="Picture 3" descr="E:\Dropbox\My Documents\Academics\OSU Grad School\My Journal &amp; Conference Papers\VLSI 2013 - Hyperstack\Initial Submission\Figs\Raw\example waveform\Fig 3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762000"/>
            <a:ext cx="6934200" cy="5516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676400" y="3048000"/>
            <a:ext cx="1524000" cy="609600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3200400" y="2514600"/>
            <a:ext cx="914400" cy="533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7467600" y="1752600"/>
            <a:ext cx="0" cy="381000"/>
          </a:xfrm>
          <a:prstGeom prst="straightConnector1">
            <a:avLst/>
          </a:prstGeom>
          <a:ln w="2540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172200" y="1752600"/>
            <a:ext cx="1447800" cy="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172200" y="2133600"/>
            <a:ext cx="1447800" cy="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620000" y="1584701"/>
            <a:ext cx="1066800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B050"/>
                </a:solidFill>
              </a:rPr>
              <a:t>Coarse </a:t>
            </a:r>
            <a:r>
              <a:rPr lang="en-US" sz="1400" dirty="0" err="1" smtClean="0">
                <a:solidFill>
                  <a:srgbClr val="00B050"/>
                </a:solidFill>
              </a:rPr>
              <a:t>ringamp</a:t>
            </a:r>
            <a:r>
              <a:rPr lang="en-US" sz="1400" dirty="0" smtClean="0">
                <a:solidFill>
                  <a:srgbClr val="00B050"/>
                </a:solidFill>
              </a:rPr>
              <a:t> dead-zone</a:t>
            </a:r>
            <a:endParaRPr lang="en-US" sz="1400" dirty="0">
              <a:solidFill>
                <a:srgbClr val="00B05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191000" y="1447800"/>
            <a:ext cx="3048000" cy="1219200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381690"/>
            <a:ext cx="416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chemeClr val="bg1"/>
                </a:solidFill>
              </a:rPr>
              <a:t>[Hershberg, VLSI 2013]</a:t>
            </a:r>
            <a:endParaRPr lang="en-US" sz="2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249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 animBg="1"/>
      <p:bldP spid="1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Composite Ring Amplifier Block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2051" name="Picture 3" descr="E:\Dropbox\My Documents\Academics\OSU Grad School\My Journal &amp; Conference Papers\VLSI 2013 - Hyperstack\Initial Submission\Figs\Raw\example waveform\Fig 3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762000"/>
            <a:ext cx="6934200" cy="5516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705100" y="3200399"/>
            <a:ext cx="5143500" cy="228601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352800" y="3429000"/>
            <a:ext cx="838200" cy="533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4267200" y="3962400"/>
            <a:ext cx="2971800" cy="1219200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0" y="6381690"/>
            <a:ext cx="416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chemeClr val="bg1"/>
                </a:solidFill>
              </a:rPr>
              <a:t>[Hershberg, VLSI 2013]</a:t>
            </a:r>
            <a:endParaRPr lang="en-US" sz="2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249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Class-AB </a:t>
            </a:r>
            <a:r>
              <a:rPr lang="en-US" dirty="0" err="1" smtClean="0"/>
              <a:t>Ringamp</a:t>
            </a:r>
            <a:r>
              <a:rPr lang="en-US" dirty="0" smtClean="0"/>
              <a:t>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4114800"/>
            <a:ext cx="8839200" cy="2057399"/>
          </a:xfrm>
        </p:spPr>
        <p:txBody>
          <a:bodyPr>
            <a:noAutofit/>
          </a:bodyPr>
          <a:lstStyle/>
          <a:p>
            <a:r>
              <a:rPr lang="en-US" sz="2000" dirty="0"/>
              <a:t>O</a:t>
            </a:r>
            <a:r>
              <a:rPr lang="en-US" sz="2000" dirty="0" smtClean="0"/>
              <a:t>ffset embedded between stages 2 and 3</a:t>
            </a:r>
          </a:p>
          <a:p>
            <a:endParaRPr lang="en-US" sz="2000" dirty="0" smtClean="0"/>
          </a:p>
          <a:p>
            <a:r>
              <a:rPr lang="en-US" sz="2000" dirty="0" smtClean="0"/>
              <a:t>Guarantees weak-inversion</a:t>
            </a:r>
          </a:p>
          <a:p>
            <a:pPr lvl="1"/>
            <a:r>
              <a:rPr lang="en-US" sz="2000" dirty="0" smtClean="0"/>
              <a:t>Enhanced Gain</a:t>
            </a:r>
          </a:p>
          <a:p>
            <a:pPr lvl="1"/>
            <a:r>
              <a:rPr lang="en-US" sz="2000" dirty="0" smtClean="0"/>
              <a:t>Wide Output Swing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41</a:t>
            </a:fld>
            <a:endParaRPr lang="en-US" dirty="0"/>
          </a:p>
        </p:txBody>
      </p:sp>
      <p:pic>
        <p:nvPicPr>
          <p:cNvPr id="11267" name="Picture 3" descr="E:\Dropbox\My Documents\Academics\OSU Grad School\My Journal &amp; Conference Papers\VLSI 2013 - Hyperstack\Slides\Figures\fine_ringamp_supersimplified.e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067" y="1066801"/>
            <a:ext cx="6593533" cy="2838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6381690"/>
            <a:ext cx="416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chemeClr val="bg1"/>
                </a:solidFill>
              </a:rPr>
              <a:t>[Hershberg, VLSI 2013]</a:t>
            </a:r>
            <a:endParaRPr lang="en-US" sz="2400" b="1" i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80012" y="5049180"/>
            <a:ext cx="3492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C00000"/>
                </a:solidFill>
              </a:rPr>
              <a:t>Reduced slewing efficiency…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983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Composite Ring Amplifier Block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1027" name="Picture 3" descr="E:\Dropbox\My Documents\Academics\OSU Grad School\My Journal &amp; Conference Papers\VLSI 2013 - Hyperstack\Slides\Figures\crab2.e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4671628" cy="3577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6381690"/>
            <a:ext cx="416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chemeClr val="bg1"/>
                </a:solidFill>
              </a:rPr>
              <a:t>[Hershberg, VLSI 2013]</a:t>
            </a:r>
            <a:endParaRPr lang="en-US" sz="2400" b="1" i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5157192"/>
            <a:ext cx="8839200" cy="1015008"/>
          </a:xfrm>
        </p:spPr>
        <p:txBody>
          <a:bodyPr>
            <a:normAutofit/>
          </a:bodyPr>
          <a:lstStyle/>
          <a:p>
            <a:r>
              <a:rPr lang="en-US" sz="2000" dirty="0" smtClean="0"/>
              <a:t>High accuracy ADC using only </a:t>
            </a:r>
            <a:r>
              <a:rPr lang="en-US" sz="2000" dirty="0" err="1" smtClean="0"/>
              <a:t>ringamps</a:t>
            </a:r>
            <a:endParaRPr lang="en-US" sz="2000" dirty="0"/>
          </a:p>
          <a:p>
            <a:r>
              <a:rPr lang="en-US" sz="2000" dirty="0" smtClean="0"/>
              <a:t>Maximum scalability</a:t>
            </a:r>
            <a:endParaRPr lang="en-US" sz="20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4" t="13795" r="23213"/>
          <a:stretch/>
        </p:blipFill>
        <p:spPr bwMode="auto">
          <a:xfrm>
            <a:off x="6840252" y="1240433"/>
            <a:ext cx="1738648" cy="3392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8" t="13795" r="81704"/>
          <a:stretch/>
        </p:blipFill>
        <p:spPr bwMode="auto">
          <a:xfrm>
            <a:off x="5328420" y="1242534"/>
            <a:ext cx="1635618" cy="3392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419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0"/>
            <a:ext cx="9144000" cy="609600"/>
          </a:xfrm>
        </p:spPr>
        <p:txBody>
          <a:bodyPr>
            <a:noAutofit/>
          </a:bodyPr>
          <a:lstStyle/>
          <a:p>
            <a:r>
              <a:rPr lang="en-US" dirty="0" smtClean="0"/>
              <a:t>Self-Biased Ring Amplifier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6553200" y="6416675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17" name="Slide Number Placeholder 3"/>
          <p:cNvSpPr txBox="1">
            <a:spLocks/>
          </p:cNvSpPr>
          <p:nvPr/>
        </p:nvSpPr>
        <p:spPr>
          <a:xfrm>
            <a:off x="6553200" y="6416675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25" name="Content Placeholder 2"/>
          <p:cNvSpPr>
            <a:spLocks noGrp="1"/>
          </p:cNvSpPr>
          <p:nvPr>
            <p:ph idx="1"/>
          </p:nvPr>
        </p:nvSpPr>
        <p:spPr>
          <a:xfrm>
            <a:off x="152400" y="3505200"/>
            <a:ext cx="8839200" cy="26670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10.5b Pipelined ADC</a:t>
            </a:r>
          </a:p>
          <a:p>
            <a:pPr marL="0" indent="0" algn="ctr">
              <a:buNone/>
            </a:pPr>
            <a:r>
              <a:rPr lang="en-US" i="1" dirty="0" smtClean="0"/>
              <a:t>Lim, ISSCC 2014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6381690"/>
            <a:ext cx="416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chemeClr val="bg1"/>
                </a:solidFill>
              </a:rPr>
              <a:t>[Lim, ISSCC 2014]</a:t>
            </a:r>
            <a:endParaRPr lang="en-US" sz="2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63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066800"/>
            <a:ext cx="6288186" cy="2517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810000"/>
            <a:ext cx="8839200" cy="23622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Dynamic pole adjustment using only R</a:t>
            </a:r>
            <a:r>
              <a:rPr lang="en-US" sz="2000" baseline="-25000" dirty="0" smtClean="0"/>
              <a:t>B</a:t>
            </a:r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Initial slew, V</a:t>
            </a:r>
            <a:r>
              <a:rPr lang="en-US" sz="2000" baseline="-25000" dirty="0" smtClean="0"/>
              <a:t>OS</a:t>
            </a:r>
            <a:r>
              <a:rPr lang="en-US" sz="2000" dirty="0" smtClean="0"/>
              <a:t> = 0V</a:t>
            </a:r>
          </a:p>
          <a:p>
            <a:pPr lvl="1"/>
            <a:r>
              <a:rPr lang="en-US" sz="1800" dirty="0" smtClean="0"/>
              <a:t>Max overdrive, max efficiency</a:t>
            </a:r>
          </a:p>
          <a:p>
            <a:endParaRPr lang="en-US" sz="2000" dirty="0" smtClean="0"/>
          </a:p>
          <a:p>
            <a:r>
              <a:rPr lang="en-US" sz="2000" dirty="0" smtClean="0"/>
              <a:t>V</a:t>
            </a:r>
            <a:r>
              <a:rPr lang="en-US" sz="2000" baseline="-25000" dirty="0" smtClean="0"/>
              <a:t>OS</a:t>
            </a:r>
            <a:r>
              <a:rPr lang="en-US" sz="2000" dirty="0" smtClean="0"/>
              <a:t> dynamically grows during stabilization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6381690"/>
            <a:ext cx="416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chemeClr val="bg1"/>
                </a:solidFill>
              </a:rPr>
              <a:t>[Lim, ISSCC 2014]</a:t>
            </a:r>
            <a:endParaRPr lang="en-US" sz="2400" b="1" i="1" dirty="0">
              <a:solidFill>
                <a:schemeClr val="bg1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392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Setting Stability Region with a Resistor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810000" y="1828800"/>
            <a:ext cx="4988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rgbClr val="C00000"/>
                </a:solidFill>
              </a:rPr>
              <a:t>+</a:t>
            </a:r>
          </a:p>
          <a:p>
            <a:pPr algn="r"/>
            <a:r>
              <a:rPr lang="en-US" dirty="0" smtClean="0">
                <a:solidFill>
                  <a:srgbClr val="C00000"/>
                </a:solidFill>
              </a:rPr>
              <a:t>V</a:t>
            </a:r>
            <a:r>
              <a:rPr lang="en-US" baseline="-25000" dirty="0" smtClean="0">
                <a:solidFill>
                  <a:srgbClr val="C00000"/>
                </a:solidFill>
              </a:rPr>
              <a:t>OS</a:t>
            </a:r>
          </a:p>
          <a:p>
            <a:pPr algn="r"/>
            <a:r>
              <a:rPr lang="en-US" dirty="0" smtClean="0">
                <a:solidFill>
                  <a:srgbClr val="C00000"/>
                </a:solidFill>
              </a:rPr>
              <a:t>-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10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Ring oscillators </a:t>
            </a:r>
            <a:r>
              <a:rPr lang="en-US" i="1" dirty="0" smtClean="0"/>
              <a:t>do</a:t>
            </a:r>
            <a:r>
              <a:rPr lang="en-US" dirty="0" smtClean="0"/>
              <a:t> make great amplifiers!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564" y="1232756"/>
            <a:ext cx="8344036" cy="49394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Calibri"/>
              </a:rPr>
              <a:t>→ </a:t>
            </a:r>
            <a:r>
              <a:rPr lang="en-US" dirty="0" smtClean="0"/>
              <a:t>Slewing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alibri"/>
              </a:rPr>
              <a:t>→ </a:t>
            </a:r>
            <a:r>
              <a:rPr lang="en-US" dirty="0" smtClean="0"/>
              <a:t>Output Swing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alibri"/>
              </a:rPr>
              <a:t>→ </a:t>
            </a:r>
            <a:r>
              <a:rPr lang="en-US" dirty="0" smtClean="0"/>
              <a:t>Bandwidth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>
                <a:latin typeface="Calibri"/>
              </a:rPr>
              <a:t>→ </a:t>
            </a:r>
            <a:r>
              <a:rPr lang="en-US" dirty="0" smtClean="0"/>
              <a:t>Gain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alibri"/>
              </a:rPr>
              <a:t>→ </a:t>
            </a:r>
            <a:r>
              <a:rPr lang="en-US" dirty="0" smtClean="0"/>
              <a:t>Scaling benefit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463988" y="1829552"/>
            <a:ext cx="2772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Small Signal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30062" y="2924944"/>
            <a:ext cx="2538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</a:rPr>
              <a:t>Large Signal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50142" y="4021095"/>
            <a:ext cx="19082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B050"/>
                </a:solidFill>
              </a:rPr>
              <a:t>Transient</a:t>
            </a:r>
            <a:endParaRPr lang="en-US" sz="3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822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Where Next?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35596" y="1916832"/>
            <a:ext cx="73088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Anything clocked with a capacitive load …</a:t>
            </a:r>
          </a:p>
          <a:p>
            <a:pPr algn="ctr"/>
            <a:endParaRPr lang="en-US" sz="2000" dirty="0"/>
          </a:p>
          <a:p>
            <a:pPr algn="ctr"/>
            <a:r>
              <a:rPr lang="en-US" sz="2000" dirty="0" smtClean="0"/>
              <a:t>Discrete Time Filters</a:t>
            </a:r>
          </a:p>
          <a:p>
            <a:pPr algn="ctr"/>
            <a:r>
              <a:rPr lang="en-US" sz="2000" dirty="0" smtClean="0"/>
              <a:t>DT Sigma-Delta</a:t>
            </a:r>
          </a:p>
          <a:p>
            <a:pPr algn="ctr"/>
            <a:r>
              <a:rPr lang="en-US" sz="2000" dirty="0" smtClean="0"/>
              <a:t>Etc.</a:t>
            </a:r>
          </a:p>
          <a:p>
            <a:pPr algn="ctr"/>
            <a:endParaRPr lang="en-US" sz="2000" dirty="0" smtClean="0"/>
          </a:p>
          <a:p>
            <a:pPr algn="ctr"/>
            <a:endParaRPr lang="en-US" sz="2000" dirty="0"/>
          </a:p>
          <a:p>
            <a:pPr algn="ctr"/>
            <a:endParaRPr lang="en-US" sz="2000" dirty="0" smtClean="0"/>
          </a:p>
          <a:p>
            <a:pPr algn="ctr"/>
            <a:r>
              <a:rPr lang="en-US" sz="2000" dirty="0"/>
              <a:t>Time to re-examine some old </a:t>
            </a:r>
            <a:r>
              <a:rPr lang="en-US" sz="2000" dirty="0" smtClean="0"/>
              <a:t>assumptions…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1529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4924"/>
            <a:ext cx="88392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Thank you for your attention.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3D13783-42DA-4D39-B1EE-338536AF036D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61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33426</TotalTime>
  <Words>1212</Words>
  <Application>Microsoft Office PowerPoint</Application>
  <PresentationFormat>Letter Paper (8.5x11 in)</PresentationFormat>
  <Paragraphs>423</Paragraphs>
  <Slides>48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2" baseType="lpstr">
      <vt:lpstr>Arial</vt:lpstr>
      <vt:lpstr>Calibri</vt:lpstr>
      <vt:lpstr>Trebuchet MS</vt:lpstr>
      <vt:lpstr>Office Theme</vt:lpstr>
      <vt:lpstr>The Ring Amplifier: Scalable Amplification with Ring Oscillators</vt:lpstr>
      <vt:lpstr>Ring Oscillator in Switched Capacitor Feedback</vt:lpstr>
      <vt:lpstr>Ring Oscillator Sample Waveform</vt:lpstr>
      <vt:lpstr>Ring Oscillator: The Perfect Switch-Cap Amplifier?</vt:lpstr>
      <vt:lpstr>Ring Oscillator: The Perfect Switch-Cap Amplifier?</vt:lpstr>
      <vt:lpstr>Oscillator / Amplifier duality</vt:lpstr>
      <vt:lpstr>Small-signal three stage amplifier</vt:lpstr>
      <vt:lpstr>Ring Amplifier</vt:lpstr>
      <vt:lpstr>Ring Amplifier: Basic Theory</vt:lpstr>
      <vt:lpstr>Ring Amplifier Sample Waveform</vt:lpstr>
      <vt:lpstr>Ring Amplifier Sample Waveform</vt:lpstr>
      <vt:lpstr>Ring Amplifier Sample Waveform</vt:lpstr>
      <vt:lpstr>Ring Amplifier Sample Waveform</vt:lpstr>
      <vt:lpstr>Ring Amplifier Sample Waveform</vt:lpstr>
      <vt:lpstr>Ring Amplifier Sample Waveform</vt:lpstr>
      <vt:lpstr>Ring Amplifier Sample Waveform</vt:lpstr>
      <vt:lpstr>Ring Amplifier Sample Waveform</vt:lpstr>
      <vt:lpstr>Ring Amplifier Sample Waveform</vt:lpstr>
      <vt:lpstr>What is the “Stability Region”?</vt:lpstr>
      <vt:lpstr>Initial Slewing</vt:lpstr>
      <vt:lpstr>Stabilization</vt:lpstr>
      <vt:lpstr>Stabilization</vt:lpstr>
      <vt:lpstr>Stabilization</vt:lpstr>
      <vt:lpstr>Stabilization</vt:lpstr>
      <vt:lpstr>Stabilization</vt:lpstr>
      <vt:lpstr>Ring Amplifier Core Benefits</vt:lpstr>
      <vt:lpstr>Ring Amplifier Core Benefits</vt:lpstr>
      <vt:lpstr>Ring Amplifier Core Benefits</vt:lpstr>
      <vt:lpstr>Ring Amplifier Core Benefits</vt:lpstr>
      <vt:lpstr>Ringamp Implementations</vt:lpstr>
      <vt:lpstr>Survey of Ringamp Structures</vt:lpstr>
      <vt:lpstr>Coarse Ringamp</vt:lpstr>
      <vt:lpstr>Coarse Ringamp Prototype</vt:lpstr>
      <vt:lpstr>Split-CLS</vt:lpstr>
      <vt:lpstr>Split-CLS (Correlated Level Shifting)</vt:lpstr>
      <vt:lpstr>Composite Ring Amplifier Block</vt:lpstr>
      <vt:lpstr>Composite Ring Amplifier Block</vt:lpstr>
      <vt:lpstr>Composite Ring Amplifier Block</vt:lpstr>
      <vt:lpstr>Composite Ring Amplifier Block</vt:lpstr>
      <vt:lpstr>Composite Ring Amplifier Block</vt:lpstr>
      <vt:lpstr>Composite Ring Amplifier Block</vt:lpstr>
      <vt:lpstr>Class-AB Ringamp Structure</vt:lpstr>
      <vt:lpstr>Composite Ring Amplifier Block</vt:lpstr>
      <vt:lpstr>Self-Biased Ring Amplifier</vt:lpstr>
      <vt:lpstr>Setting Stability Region with a Resistor</vt:lpstr>
      <vt:lpstr>Ring oscillators do make great amplifiers!</vt:lpstr>
      <vt:lpstr>Where Next?</vt:lpstr>
      <vt:lpstr>Thank you for your attention.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Benjamin Hershberg (imec)</cp:lastModifiedBy>
  <cp:revision>827</cp:revision>
  <dcterms:created xsi:type="dcterms:W3CDTF">2010-03-09T10:50:31Z</dcterms:created>
  <dcterms:modified xsi:type="dcterms:W3CDTF">2015-03-28T14:58:24Z</dcterms:modified>
</cp:coreProperties>
</file>